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99" r:id="rId3"/>
    <p:sldId id="871" r:id="rId4"/>
    <p:sldId id="867" r:id="rId5"/>
    <p:sldId id="883" r:id="rId6"/>
    <p:sldId id="882" r:id="rId7"/>
    <p:sldId id="884" r:id="rId8"/>
    <p:sldId id="885" r:id="rId9"/>
    <p:sldId id="886" r:id="rId10"/>
    <p:sldId id="887" r:id="rId11"/>
    <p:sldId id="888" r:id="rId12"/>
    <p:sldId id="889" r:id="rId13"/>
    <p:sldId id="891" r:id="rId14"/>
    <p:sldId id="892" r:id="rId15"/>
    <p:sldId id="893" r:id="rId16"/>
    <p:sldId id="894" r:id="rId17"/>
    <p:sldId id="895" r:id="rId18"/>
    <p:sldId id="896" r:id="rId19"/>
    <p:sldId id="881" r:id="rId20"/>
    <p:sldId id="897" r:id="rId21"/>
    <p:sldId id="898" r:id="rId22"/>
    <p:sldId id="899" r:id="rId23"/>
    <p:sldId id="900" r:id="rId24"/>
    <p:sldId id="901" r:id="rId25"/>
    <p:sldId id="496" r:id="rId26"/>
    <p:sldId id="878" r:id="rId27"/>
    <p:sldId id="472" r:id="rId28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4437"/>
    <a:srgbClr val="548235"/>
    <a:srgbClr val="404040"/>
    <a:srgbClr val="2F5597"/>
    <a:srgbClr val="FFCC99"/>
    <a:srgbClr val="0070C0"/>
    <a:srgbClr val="6699FF"/>
    <a:srgbClr val="F79B4D"/>
    <a:srgbClr val="FBBB8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7" autoAdjust="0"/>
    <p:restoredTop sz="94660"/>
  </p:normalViewPr>
  <p:slideViewPr>
    <p:cSldViewPr snapToGrid="0">
      <p:cViewPr varScale="1">
        <p:scale>
          <a:sx n="35" d="100"/>
          <a:sy n="35" d="100"/>
        </p:scale>
        <p:origin x="1152" y="4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16.01.2020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6568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7621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0055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237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45081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5690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2430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96698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8568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4671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3433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15604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5793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388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259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75778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201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62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4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9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9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8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1"/>
            <a:ext cx="12420184" cy="1565514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2958540"/>
            <a:ext cx="6091965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08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0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5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9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9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8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4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6" y="431220"/>
            <a:ext cx="9135135" cy="686388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1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8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46C2-E70E-41E8-B8D2-5438C7F4DB69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6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u"/>
  </p:transition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" y="1634370"/>
            <a:ext cx="14398977" cy="49470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070" y="1634370"/>
            <a:ext cx="6259148" cy="4947015"/>
          </a:xfrm>
        </p:spPr>
        <p:txBody>
          <a:bodyPr anchor="ctr">
            <a:noAutofit/>
          </a:bodyPr>
          <a:lstStyle/>
          <a:p>
            <a:r>
              <a:rPr lang="uk-UA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Основні положення молекулярно-кінетичної теорії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F2174E-0854-4B08-B5FD-87DA7757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18" y="1938235"/>
            <a:ext cx="7496369" cy="42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2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utton Color - Down">
            <a:extLst>
              <a:ext uri="{FF2B5EF4-FFF2-40B4-BE49-F238E27FC236}">
                <a16:creationId xmlns:a16="http://schemas.microsoft.com/office/drawing/2014/main" id="{1229B773-12C8-48D3-A5E6-944F4E80A79E}"/>
              </a:ext>
            </a:extLst>
          </p:cNvPr>
          <p:cNvSpPr/>
          <p:nvPr/>
        </p:nvSpPr>
        <p:spPr>
          <a:xfrm>
            <a:off x="11012168" y="6185912"/>
            <a:ext cx="2879996" cy="952781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Негативний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йон</a:t>
            </a:r>
            <a:endParaRPr lang="uk-UA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Йони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2" name="Picture 2" descr="D:\Job\Химия\50\Images\01.png">
            <a:extLst>
              <a:ext uri="{FF2B5EF4-FFF2-40B4-BE49-F238E27FC236}">
                <a16:creationId xmlns:a16="http://schemas.microsoft.com/office/drawing/2014/main" id="{D5090D18-827D-4B9A-853A-CC1E8AE3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909" y="1294983"/>
            <a:ext cx="2517945" cy="612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Button Color - Down">
            <a:extLst>
              <a:ext uri="{FF2B5EF4-FFF2-40B4-BE49-F238E27FC236}">
                <a16:creationId xmlns:a16="http://schemas.microsoft.com/office/drawing/2014/main" id="{83F7ED5D-385C-4711-A74C-ED06B3F8AA5E}"/>
              </a:ext>
            </a:extLst>
          </p:cNvPr>
          <p:cNvSpPr/>
          <p:nvPr/>
        </p:nvSpPr>
        <p:spPr>
          <a:xfrm>
            <a:off x="4560208" y="1416656"/>
            <a:ext cx="8247889" cy="1219842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36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Йони</a:t>
            </a:r>
            <a:r>
              <a:rPr lang="ru-RU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атоми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що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мають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надлишок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або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дефіцит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електронів</a:t>
            </a:r>
            <a:endParaRPr lang="uk-UA" sz="36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A7D1F54-F3EA-4F1F-8BED-B0675E826D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00" y="3409125"/>
            <a:ext cx="3135447" cy="25911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C92C30C-16E2-4641-B113-4EB45CD98C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68" y="3239250"/>
            <a:ext cx="3311288" cy="2736498"/>
          </a:xfrm>
          <a:prstGeom prst="rect">
            <a:avLst/>
          </a:prstGeom>
        </p:spPr>
      </p:pic>
      <p:sp>
        <p:nvSpPr>
          <p:cNvPr id="26" name="Стрелка вправо 11">
            <a:extLst>
              <a:ext uri="{FF2B5EF4-FFF2-40B4-BE49-F238E27FC236}">
                <a16:creationId xmlns:a16="http://schemas.microsoft.com/office/drawing/2014/main" id="{3871F5D3-1E81-4D17-8861-600998BF297D}"/>
              </a:ext>
            </a:extLst>
          </p:cNvPr>
          <p:cNvSpPr/>
          <p:nvPr/>
        </p:nvSpPr>
        <p:spPr>
          <a:xfrm>
            <a:off x="7099610" y="4560356"/>
            <a:ext cx="684355" cy="45373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4EE090-6EB1-45D7-B6AB-BB5B4CAAF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4" t="40199" b="40199"/>
          <a:stretch>
            <a:fillRect/>
          </a:stretch>
        </p:blipFill>
        <p:spPr bwMode="auto">
          <a:xfrm>
            <a:off x="8684153" y="4138460"/>
            <a:ext cx="542635" cy="93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трелка вправо 14">
            <a:extLst>
              <a:ext uri="{FF2B5EF4-FFF2-40B4-BE49-F238E27FC236}">
                <a16:creationId xmlns:a16="http://schemas.microsoft.com/office/drawing/2014/main" id="{3F795A86-8981-4EBC-875D-8A5E067B5BAD}"/>
              </a:ext>
            </a:extLst>
          </p:cNvPr>
          <p:cNvSpPr/>
          <p:nvPr/>
        </p:nvSpPr>
        <p:spPr>
          <a:xfrm>
            <a:off x="9721747" y="4557851"/>
            <a:ext cx="684355" cy="45623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9" name="Прямая соединительная линия 3">
            <a:extLst>
              <a:ext uri="{FF2B5EF4-FFF2-40B4-BE49-F238E27FC236}">
                <a16:creationId xmlns:a16="http://schemas.microsoft.com/office/drawing/2014/main" id="{25887E8B-5AB0-4426-AB76-8E7665E85A30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8354370" y="3500860"/>
            <a:ext cx="227053" cy="906109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id="{8BA5C5F2-204F-43BB-82CE-E46BE8B8B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750" y="2977640"/>
            <a:ext cx="2315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 Light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 Light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 Light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 Light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 Light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 Light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 Light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 Light" panose="020B05020402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Електрони</a:t>
            </a:r>
            <a:endParaRPr lang="ru-RU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D9C6005-96D7-4251-B42E-50C3B21EB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4" t="40199" b="40199"/>
          <a:stretch>
            <a:fillRect/>
          </a:stretch>
        </p:blipFill>
        <p:spPr bwMode="auto">
          <a:xfrm>
            <a:off x="8038788" y="4655897"/>
            <a:ext cx="542635" cy="93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Button Color - Down">
            <a:extLst>
              <a:ext uri="{FF2B5EF4-FFF2-40B4-BE49-F238E27FC236}">
                <a16:creationId xmlns:a16="http://schemas.microsoft.com/office/drawing/2014/main" id="{68DC50A0-D214-490B-8439-E70FF3A72201}"/>
              </a:ext>
            </a:extLst>
          </p:cNvPr>
          <p:cNvSpPr/>
          <p:nvPr/>
        </p:nvSpPr>
        <p:spPr>
          <a:xfrm>
            <a:off x="3795623" y="6185912"/>
            <a:ext cx="2879996" cy="952781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Позитивний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йон</a:t>
            </a:r>
            <a:endParaRPr lang="uk-UA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utton Color - Down">
            <a:extLst>
              <a:ext uri="{FF2B5EF4-FFF2-40B4-BE49-F238E27FC236}">
                <a16:creationId xmlns:a16="http://schemas.microsoft.com/office/drawing/2014/main" id="{18A9A581-83EE-48AC-B8E9-F07DC60DD745}"/>
              </a:ext>
            </a:extLst>
          </p:cNvPr>
          <p:cNvSpPr/>
          <p:nvPr/>
        </p:nvSpPr>
        <p:spPr>
          <a:xfrm>
            <a:off x="6764403" y="6191142"/>
            <a:ext cx="4158981" cy="1641146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Наскільки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малими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є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атоми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та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молекули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US" sz="36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3" grpId="0" animBg="1"/>
      <p:bldP spid="26" grpId="0" animBg="1"/>
      <p:bldP spid="28" grpId="0" animBg="1"/>
      <p:bldP spid="30" grpId="0"/>
      <p:bldP spid="35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 ÐµÐ·ÑÐ»ÑÑÐ°Ñ Ð¿Ð¾ÑÑÐºÑ Ð·Ð¾Ð±ÑÐ°Ð¶ÐµÐ½Ñ Ð·Ð° Ð·Ð°Ð¿Ð¸ÑÐ¾Ð¼ &quot;carbon element&quot;">
            <a:extLst>
              <a:ext uri="{FF2B5EF4-FFF2-40B4-BE49-F238E27FC236}">
                <a16:creationId xmlns:a16="http://schemas.microsoft.com/office/drawing/2014/main" id="{27D34373-F9E0-4EBC-B807-0399C4115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5975" r="5519" b="5793"/>
          <a:stretch/>
        </p:blipFill>
        <p:spPr bwMode="auto">
          <a:xfrm>
            <a:off x="7962194" y="1390651"/>
            <a:ext cx="6076535" cy="60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Маса атомів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utton Color - Down">
                <a:extLst>
                  <a:ext uri="{FF2B5EF4-FFF2-40B4-BE49-F238E27FC236}">
                    <a16:creationId xmlns:a16="http://schemas.microsoft.com/office/drawing/2014/main" id="{A4F7B1D8-D21E-42B2-B47B-F0A487DD3607}"/>
                  </a:ext>
                </a:extLst>
              </p:cNvPr>
              <p:cNvSpPr/>
              <p:nvPr/>
            </p:nvSpPr>
            <p:spPr>
              <a:xfrm>
                <a:off x="1138278" y="1566584"/>
                <a:ext cx="6007836" cy="2259232"/>
              </a:xfrm>
              <a:prstGeom prst="rect">
                <a:avLst/>
              </a:prstGeom>
              <a:solidFill>
                <a:srgbClr val="DB4437"/>
              </a:solidFill>
              <a:ln w="38100">
                <a:solidFill>
                  <a:srgbClr val="DB443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Атомна одиниця маси </a:t>
                </a:r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дорівнює 1/12 маси атома Карбону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uk-UA" sz="4000" b="1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uk-UA" sz="4000" b="1" i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uk-UA" sz="4000" b="1" i="0"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en-US" sz="4000" b="1" i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  <m:r>
                      <a:rPr lang="uk-UA" sz="4000" b="1" i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uk-UA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Button Color - Down">
                <a:extLst>
                  <a:ext uri="{FF2B5EF4-FFF2-40B4-BE49-F238E27FC236}">
                    <a16:creationId xmlns:a16="http://schemas.microsoft.com/office/drawing/2014/main" id="{A4F7B1D8-D21E-42B2-B47B-F0A487DD36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78" y="1566584"/>
                <a:ext cx="6007836" cy="2259232"/>
              </a:xfrm>
              <a:prstGeom prst="rect">
                <a:avLst/>
              </a:prstGeom>
              <a:blipFill>
                <a:blip r:embed="rId5"/>
                <a:stretch>
                  <a:fillRect l="-1211" r="-3431" b="-3714"/>
                </a:stretch>
              </a:blipFill>
              <a:ln w="38100">
                <a:solidFill>
                  <a:srgbClr val="DB4437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Button Color - Down">
                <a:extLst>
                  <a:ext uri="{FF2B5EF4-FFF2-40B4-BE49-F238E27FC236}">
                    <a16:creationId xmlns:a16="http://schemas.microsoft.com/office/drawing/2014/main" id="{78BB6470-AFBF-41B3-AE56-05FFE34C8109}"/>
                  </a:ext>
                </a:extLst>
              </p:cNvPr>
              <p:cNvSpPr/>
              <p:nvPr/>
            </p:nvSpPr>
            <p:spPr>
              <a:xfrm>
                <a:off x="667284" y="4226351"/>
                <a:ext cx="6949824" cy="175866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540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ru-RU" sz="5400" i="1">
                          <a:latin typeface="Cambria Math" panose="02040503050406030204" pitchFamily="18" charset="0"/>
                        </a:rPr>
                        <m:t>а.о.м.=</m:t>
                      </m:r>
                      <m:f>
                        <m:f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5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sSub>
                        <m:sSub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uk-UA" sz="54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uk-UA" sz="5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uk-UA" sz="54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54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uk-UA" sz="5400" dirty="0"/>
              </a:p>
            </p:txBody>
          </p:sp>
        </mc:Choice>
        <mc:Fallback xmlns="">
          <p:sp>
            <p:nvSpPr>
              <p:cNvPr id="38" name="Button Color - Down">
                <a:extLst>
                  <a:ext uri="{FF2B5EF4-FFF2-40B4-BE49-F238E27FC236}">
                    <a16:creationId xmlns:a16="http://schemas.microsoft.com/office/drawing/2014/main" id="{78BB6470-AFBF-41B3-AE56-05FFE34C81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84" y="4226351"/>
                <a:ext cx="6949824" cy="1758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Button Color - Down">
                <a:extLst>
                  <a:ext uri="{FF2B5EF4-FFF2-40B4-BE49-F238E27FC236}">
                    <a16:creationId xmlns:a16="http://schemas.microsoft.com/office/drawing/2014/main" id="{0905C584-A9A3-4D67-BA30-422C8FB7B1F7}"/>
                  </a:ext>
                </a:extLst>
              </p:cNvPr>
              <p:cNvSpPr/>
              <p:nvPr/>
            </p:nvSpPr>
            <p:spPr>
              <a:xfrm>
                <a:off x="667284" y="6278228"/>
                <a:ext cx="6949824" cy="78553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=1,660540∙</m:t>
                      </m:r>
                      <m:sSup>
                        <m:sSup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−27</m:t>
                          </m:r>
                        </m:sup>
                      </m:sSup>
                      <m:r>
                        <a:rPr lang="uk-UA" sz="5400" i="1">
                          <a:latin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uk-UA" sz="5400" dirty="0"/>
              </a:p>
            </p:txBody>
          </p:sp>
        </mc:Choice>
        <mc:Fallback xmlns="">
          <p:sp>
            <p:nvSpPr>
              <p:cNvPr id="40" name="Button Color - Down">
                <a:extLst>
                  <a:ext uri="{FF2B5EF4-FFF2-40B4-BE49-F238E27FC236}">
                    <a16:creationId xmlns:a16="http://schemas.microsoft.com/office/drawing/2014/main" id="{0905C584-A9A3-4D67-BA30-422C8FB7B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84" y="6278228"/>
                <a:ext cx="6949824" cy="785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9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DC52B7B6-6DD8-4032-AA6C-45381320E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"/>
          <a:stretch/>
        </p:blipFill>
        <p:spPr bwMode="auto">
          <a:xfrm>
            <a:off x="2455310" y="825596"/>
            <a:ext cx="9489592" cy="71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Маса атомів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 ÐµÐ·ÑÐ»ÑÑÐ°Ñ Ð¿Ð¾ÑÑÐºÑ Ð·Ð¾Ð±ÑÐ°Ð¶ÐµÐ½Ñ Ð·Ð° Ð·Ð°Ð¿Ð¸ÑÐ¾Ð¼ &quot;carbon element&quot;">
            <a:extLst>
              <a:ext uri="{FF2B5EF4-FFF2-40B4-BE49-F238E27FC236}">
                <a16:creationId xmlns:a16="http://schemas.microsoft.com/office/drawing/2014/main" id="{27D34373-F9E0-4EBC-B807-0399C4115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5975" r="5519" b="5793"/>
          <a:stretch/>
        </p:blipFill>
        <p:spPr bwMode="auto">
          <a:xfrm>
            <a:off x="9233320" y="1136687"/>
            <a:ext cx="4805409" cy="4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Відносна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молекулярна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відносна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атомна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маса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37" name="Button Color - Down">
            <a:extLst>
              <a:ext uri="{FF2B5EF4-FFF2-40B4-BE49-F238E27FC236}">
                <a16:creationId xmlns:a16="http://schemas.microsoft.com/office/drawing/2014/main" id="{A4F7B1D8-D21E-42B2-B47B-F0A487DD3607}"/>
              </a:ext>
            </a:extLst>
          </p:cNvPr>
          <p:cNvSpPr/>
          <p:nvPr/>
        </p:nvSpPr>
        <p:spPr>
          <a:xfrm>
            <a:off x="507950" y="1218655"/>
            <a:ext cx="8504199" cy="2483128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Відносна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молекулярна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відносна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атомна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молекули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(атома), подана в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атомних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одиницях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маси</a:t>
            </a:r>
            <a:endParaRPr lang="uk-U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7FA15AB7-EC86-4551-AFE9-A4FD64A17554}"/>
              </a:ext>
            </a:extLst>
          </p:cNvPr>
          <p:cNvSpPr/>
          <p:nvPr/>
        </p:nvSpPr>
        <p:spPr>
          <a:xfrm>
            <a:off x="9445083" y="5105028"/>
            <a:ext cx="1427357" cy="613317"/>
          </a:xfrm>
          <a:prstGeom prst="rect">
            <a:avLst/>
          </a:prstGeom>
          <a:noFill/>
          <a:ln w="76200">
            <a:solidFill>
              <a:srgbClr val="DB4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Button Color - Down">
                <a:extLst>
                  <a:ext uri="{FF2B5EF4-FFF2-40B4-BE49-F238E27FC236}">
                    <a16:creationId xmlns:a16="http://schemas.microsoft.com/office/drawing/2014/main" id="{D140515D-A2FA-4A41-AD52-83B586D333B5}"/>
                  </a:ext>
                </a:extLst>
              </p:cNvPr>
              <p:cNvSpPr/>
              <p:nvPr/>
            </p:nvSpPr>
            <p:spPr>
              <a:xfrm>
                <a:off x="518601" y="3924119"/>
                <a:ext cx="4003618" cy="189594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40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uk-UA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4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sSub>
                            <m:sSub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uk-UA" sz="40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uk-UA" sz="40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uk-UA" sz="40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</m:e>
                          </m:d>
                        </m:den>
                      </m:f>
                    </m:oMath>
                  </m:oMathPara>
                </a14:m>
                <a:endParaRPr lang="uk-UA" sz="4000" dirty="0"/>
              </a:p>
            </p:txBody>
          </p:sp>
        </mc:Choice>
        <mc:Fallback xmlns="">
          <p:sp>
            <p:nvSpPr>
              <p:cNvPr id="15" name="Button Color - Down">
                <a:extLst>
                  <a:ext uri="{FF2B5EF4-FFF2-40B4-BE49-F238E27FC236}">
                    <a16:creationId xmlns:a16="http://schemas.microsoft.com/office/drawing/2014/main" id="{D140515D-A2FA-4A41-AD52-83B586D33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01" y="3924119"/>
                <a:ext cx="4003618" cy="18959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6F9C0B7E-ADDB-4B46-9B56-04A23A339430}"/>
                  </a:ext>
                </a:extLst>
              </p:cNvPr>
              <p:cNvSpPr/>
              <p:nvPr/>
            </p:nvSpPr>
            <p:spPr>
              <a:xfrm>
                <a:off x="5008532" y="3924119"/>
                <a:ext cx="4003618" cy="189594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uk-UA" sz="40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uk-UA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4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sSub>
                            <m:sSub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uk-UA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uk-UA" sz="40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uk-UA" sz="40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uk-UA" sz="40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</m:e>
                          </m:d>
                        </m:den>
                      </m:f>
                    </m:oMath>
                  </m:oMathPara>
                </a14:m>
                <a:endParaRPr lang="uk-UA" sz="4000" dirty="0"/>
              </a:p>
            </p:txBody>
          </p:sp>
        </mc:Choice>
        <mc:Fallback xmlns="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6F9C0B7E-ADDB-4B46-9B56-04A23A339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532" y="3924119"/>
                <a:ext cx="4003618" cy="18959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3DB45D76-EAB5-4E9A-A815-4A727E83711B}"/>
                  </a:ext>
                </a:extLst>
              </p:cNvPr>
              <p:cNvSpPr/>
              <p:nvPr/>
            </p:nvSpPr>
            <p:spPr>
              <a:xfrm>
                <a:off x="1499268" y="5992021"/>
                <a:ext cx="5206331" cy="888749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uk-UA" sz="44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uk-UA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uk-UA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sPre>
                        </m:e>
                      </m:d>
                      <m:r>
                        <a:rPr lang="ru-RU" sz="4400" i="1">
                          <a:latin typeface="Cambria Math" panose="02040503050406030204" pitchFamily="18" charset="0"/>
                        </a:rPr>
                        <m:t>=1 а.о.м.</m:t>
                      </m:r>
                    </m:oMath>
                  </m:oMathPara>
                </a14:m>
                <a:endParaRPr lang="uk-UA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3DB45D76-EAB5-4E9A-A815-4A727E837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268" y="5992021"/>
                <a:ext cx="5206331" cy="8887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utton Color - Down">
                <a:extLst>
                  <a:ext uri="{FF2B5EF4-FFF2-40B4-BE49-F238E27FC236}">
                    <a16:creationId xmlns:a16="http://schemas.microsoft.com/office/drawing/2014/main" id="{77864411-503F-4E4A-8FEF-800C3DE69228}"/>
                  </a:ext>
                </a:extLst>
              </p:cNvPr>
              <p:cNvSpPr/>
              <p:nvPr/>
            </p:nvSpPr>
            <p:spPr>
              <a:xfrm>
                <a:off x="1499267" y="7075350"/>
                <a:ext cx="5206331" cy="888749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uk-UA" sz="44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uk-UA" sz="4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  <m:sup>
                              <m:r>
                                <a:rPr lang="uk-UA" sz="4400" i="1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</m:sPre>
                        </m:e>
                      </m:d>
                      <m:r>
                        <a:rPr lang="ru-RU" sz="4400" i="1">
                          <a:latin typeface="Cambria Math" panose="02040503050406030204" pitchFamily="18" charset="0"/>
                        </a:rPr>
                        <m:t>=16 а.о.м.</m:t>
                      </m:r>
                    </m:oMath>
                  </m:oMathPara>
                </a14:m>
                <a:endParaRPr lang="uk-UA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Button Color - Down">
                <a:extLst>
                  <a:ext uri="{FF2B5EF4-FFF2-40B4-BE49-F238E27FC236}">
                    <a16:creationId xmlns:a16="http://schemas.microsoft.com/office/drawing/2014/main" id="{77864411-503F-4E4A-8FEF-800C3DE69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267" y="7075350"/>
                <a:ext cx="5206331" cy="8887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utton Color - Down">
                <a:extLst>
                  <a:ext uri="{FF2B5EF4-FFF2-40B4-BE49-F238E27FC236}">
                    <a16:creationId xmlns:a16="http://schemas.microsoft.com/office/drawing/2014/main" id="{93808F5F-2056-47DA-B491-8E8AC526CFC2}"/>
                  </a:ext>
                </a:extLst>
              </p:cNvPr>
              <p:cNvSpPr/>
              <p:nvPr/>
            </p:nvSpPr>
            <p:spPr>
              <a:xfrm>
                <a:off x="7310854" y="6268020"/>
                <a:ext cx="5590091" cy="1389436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uk-UA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uk-UA" sz="44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uk-UA" sz="4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uk-UA" sz="440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d>
                      <m:r>
                        <a:rPr lang="ru-RU" sz="4400" i="1">
                          <a:latin typeface="Cambria Math" panose="02040503050406030204" pitchFamily="18" charset="0"/>
                        </a:rPr>
                        <m:t>=2∙1+16=18 </m:t>
                      </m:r>
                      <m:d>
                        <m:d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а.о.м.</m:t>
                          </m:r>
                        </m:e>
                      </m:d>
                    </m:oMath>
                  </m:oMathPara>
                </a14:m>
                <a:endParaRPr lang="uk-UA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Button Color - Down">
                <a:extLst>
                  <a:ext uri="{FF2B5EF4-FFF2-40B4-BE49-F238E27FC236}">
                    <a16:creationId xmlns:a16="http://schemas.microsoft.com/office/drawing/2014/main" id="{93808F5F-2056-47DA-B491-8E8AC526CF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54" y="6268020"/>
                <a:ext cx="5590091" cy="13894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utton Color - Down">
                <a:extLst>
                  <a:ext uri="{FF2B5EF4-FFF2-40B4-BE49-F238E27FC236}">
                    <a16:creationId xmlns:a16="http://schemas.microsoft.com/office/drawing/2014/main" id="{887E21F3-05F0-4A14-B599-E68D00735542}"/>
                  </a:ext>
                </a:extLst>
              </p:cNvPr>
              <p:cNvSpPr/>
              <p:nvPr/>
            </p:nvSpPr>
            <p:spPr>
              <a:xfrm>
                <a:off x="1942276" y="6217110"/>
                <a:ext cx="10131900" cy="1513035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4400" i="1">
                          <a:latin typeface="Cambria Math" panose="02040503050406030204" pitchFamily="18" charset="0"/>
                        </a:rPr>
                        <m:t>=18 а.о.м=18∙1,660540∙</m:t>
                      </m:r>
                      <m:sSup>
                        <m:sSup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−27</m:t>
                          </m:r>
                        </m:sup>
                      </m:sSup>
                      <m:r>
                        <a:rPr lang="uk-UA" sz="4400" i="1">
                          <a:latin typeface="Cambria Math" panose="02040503050406030204" pitchFamily="18" charset="0"/>
                        </a:rPr>
                        <m:t>кг=3</m:t>
                      </m:r>
                      <m:r>
                        <a:rPr lang="ru-RU" sz="4400" i="1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uk-UA" sz="4400" i="1">
                          <a:latin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uk-UA" sz="4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Button Color - Down">
                <a:extLst>
                  <a:ext uri="{FF2B5EF4-FFF2-40B4-BE49-F238E27FC236}">
                    <a16:creationId xmlns:a16="http://schemas.microsoft.com/office/drawing/2014/main" id="{887E21F3-05F0-4A14-B599-E68D00735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276" y="6217110"/>
                <a:ext cx="10131900" cy="15130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3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 ÐµÐ·ÑÐ»ÑÑÐ°Ñ Ð¿Ð¾ÑÑÐºÑ Ð·Ð¾Ð±ÑÐ°Ð¶ÐµÐ½Ñ Ð·Ð° Ð·Ð°Ð¿Ð¸ÑÐ¾Ð¼ &quot;ÑÑÐ°ÐºÐ°Ð½ Ñ Ð²Ð¾Ð´Ð¾Ð¹&quot;">
            <a:extLst>
              <a:ext uri="{FF2B5EF4-FFF2-40B4-BE49-F238E27FC236}">
                <a16:creationId xmlns:a16="http://schemas.microsoft.com/office/drawing/2014/main" id="{0A39A6C0-FEEA-47D9-8A11-43C67E97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1222"/>
            <a:ext cx="6710587" cy="71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Характеристика частинок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2" name="Button Color - Down">
            <a:extLst>
              <a:ext uri="{FF2B5EF4-FFF2-40B4-BE49-F238E27FC236}">
                <a16:creationId xmlns:a16="http://schemas.microsoft.com/office/drawing/2014/main" id="{B1769331-2FD7-48D0-9C44-6B75B8F9FD28}"/>
              </a:ext>
            </a:extLst>
          </p:cNvPr>
          <p:cNvSpPr/>
          <p:nvPr/>
        </p:nvSpPr>
        <p:spPr>
          <a:xfrm>
            <a:off x="6952549" y="2273191"/>
            <a:ext cx="6958164" cy="1261872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Яка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кількість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молекул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міститься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у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склянці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води?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utton Color - Down">
            <a:extLst>
              <a:ext uri="{FF2B5EF4-FFF2-40B4-BE49-F238E27FC236}">
                <a16:creationId xmlns:a16="http://schemas.microsoft.com/office/drawing/2014/main" id="{2F11B514-4EEC-43E5-A910-62990963BAB4}"/>
              </a:ext>
            </a:extLst>
          </p:cNvPr>
          <p:cNvSpPr/>
          <p:nvPr/>
        </p:nvSpPr>
        <p:spPr>
          <a:xfrm>
            <a:off x="6952549" y="3949128"/>
            <a:ext cx="6958164" cy="1931058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скільки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зручно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рахувати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таку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величезну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кількість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молекул?</a:t>
            </a:r>
            <a:endParaRPr lang="en-US" sz="40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 Mole equals to 12g of carbon">
            <a:extLst>
              <a:ext uri="{FF2B5EF4-FFF2-40B4-BE49-F238E27FC236}">
                <a16:creationId xmlns:a16="http://schemas.microsoft.com/office/drawing/2014/main" id="{DB435EB9-A86E-4088-9DE4-4209902DD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r="8979" b="13391"/>
          <a:stretch/>
        </p:blipFill>
        <p:spPr bwMode="auto">
          <a:xfrm>
            <a:off x="7313920" y="988406"/>
            <a:ext cx="7086293" cy="71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Характеристика частинок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37" name="Button Color - Down">
            <a:extLst>
              <a:ext uri="{FF2B5EF4-FFF2-40B4-BE49-F238E27FC236}">
                <a16:creationId xmlns:a16="http://schemas.microsoft.com/office/drawing/2014/main" id="{A4F7B1D8-D21E-42B2-B47B-F0A487DD3607}"/>
              </a:ext>
            </a:extLst>
          </p:cNvPr>
          <p:cNvSpPr/>
          <p:nvPr/>
        </p:nvSpPr>
        <p:spPr>
          <a:xfrm>
            <a:off x="129163" y="1259916"/>
            <a:ext cx="7086292" cy="3261906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моль 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– це кількість речовини, яка містить стільки частинок речовини (атомів, молекул, </a:t>
            </a:r>
            <a:r>
              <a:rPr lang="uk-UA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йонів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), скільки атомів Карбону міститься у вуглецю масою 12 г</a:t>
            </a:r>
          </a:p>
        </p:txBody>
      </p:sp>
      <p:sp>
        <p:nvSpPr>
          <p:cNvPr id="12" name="Button Color - Down">
            <a:extLst>
              <a:ext uri="{FF2B5EF4-FFF2-40B4-BE49-F238E27FC236}">
                <a16:creationId xmlns:a16="http://schemas.microsoft.com/office/drawing/2014/main" id="{818C01C4-664B-4ECF-916A-F9A7D31D670E}"/>
              </a:ext>
            </a:extLst>
          </p:cNvPr>
          <p:cNvSpPr/>
          <p:nvPr/>
        </p:nvSpPr>
        <p:spPr>
          <a:xfrm>
            <a:off x="1678917" y="5153980"/>
            <a:ext cx="3986784" cy="653597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Стала Авогадро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4C0BD1C2-1E36-4331-8CD7-335197E8125A}"/>
                  </a:ext>
                </a:extLst>
              </p:cNvPr>
              <p:cNvSpPr/>
              <p:nvPr/>
            </p:nvSpPr>
            <p:spPr>
              <a:xfrm>
                <a:off x="129163" y="6073489"/>
                <a:ext cx="7086292" cy="102673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uk-UA" sz="48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uk-UA" sz="4800" i="1">
                          <a:latin typeface="Cambria Math" panose="02040503050406030204" pitchFamily="18" charset="0"/>
                        </a:rPr>
                        <m:t>=6,02∙</m:t>
                      </m:r>
                      <m:sSup>
                        <m:sSup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uk-UA" sz="4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4800" i="1">
                              <a:latin typeface="Cambria Math" panose="02040503050406030204" pitchFamily="18" charset="0"/>
                            </a:rPr>
                            <m:t>моль</m:t>
                          </m:r>
                        </m:e>
                        <m:sup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uk-UA" sz="4800" dirty="0"/>
              </a:p>
            </p:txBody>
          </p:sp>
        </mc:Choice>
        <mc:Fallback xmlns="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4C0BD1C2-1E36-4331-8CD7-335197E81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63" y="6073489"/>
                <a:ext cx="7086292" cy="10267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8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Характеристика частинок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37" name="Button Color - Down">
            <a:extLst>
              <a:ext uri="{FF2B5EF4-FFF2-40B4-BE49-F238E27FC236}">
                <a16:creationId xmlns:a16="http://schemas.microsoft.com/office/drawing/2014/main" id="{A4F7B1D8-D21E-42B2-B47B-F0A487DD3607}"/>
              </a:ext>
            </a:extLst>
          </p:cNvPr>
          <p:cNvSpPr/>
          <p:nvPr/>
        </p:nvSpPr>
        <p:spPr>
          <a:xfrm>
            <a:off x="719031" y="1401534"/>
            <a:ext cx="5960741" cy="2275914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r>
              <a:rPr lang="ru-RU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фізична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величина, яка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дорівнює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кількості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молів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частинок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endParaRPr lang="uk-U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4C0BD1C2-1E36-4331-8CD7-335197E8125A}"/>
                  </a:ext>
                </a:extLst>
              </p:cNvPr>
              <p:cNvSpPr/>
              <p:nvPr/>
            </p:nvSpPr>
            <p:spPr>
              <a:xfrm>
                <a:off x="2260472" y="3924841"/>
                <a:ext cx="2877856" cy="23464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k-UA" sz="6000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uk-UA" sz="6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uk-UA" sz="6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6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uk-UA" sz="60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uk-UA" sz="6000" dirty="0"/>
              </a:p>
            </p:txBody>
          </p:sp>
        </mc:Choice>
        <mc:Fallback xmlns="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4C0BD1C2-1E36-4331-8CD7-335197E81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472" y="3924841"/>
                <a:ext cx="2877856" cy="2346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 descr="https://upload.wikimedia.org/wikipedia/uk/5/5e/%D0%9A%D1%96%D0%BB%D1%8C%D0%BA%D1%96%D1%81%D1%82%D1%8C_%D1%80%D0%B5%D1%87%D0%BE%D0%B2%D0%B8%D0%BD%D0%B8_1.png">
            <a:extLst>
              <a:ext uri="{FF2B5EF4-FFF2-40B4-BE49-F238E27FC236}">
                <a16:creationId xmlns:a16="http://schemas.microsoft.com/office/drawing/2014/main" id="{C47993EE-42C3-4D3F-A156-566DA76D8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r="1770"/>
          <a:stretch/>
        </p:blipFill>
        <p:spPr bwMode="auto">
          <a:xfrm>
            <a:off x="7547577" y="1111118"/>
            <a:ext cx="5960741" cy="29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70B93B-1582-4484-8B47-E4C57C91E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577" y="4490382"/>
            <a:ext cx="5960741" cy="3594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03A4E86F-EBE8-4F1B-AA1D-D73E7DD8B63A}"/>
                  </a:ext>
                </a:extLst>
              </p:cNvPr>
              <p:cNvSpPr/>
              <p:nvPr/>
            </p:nvSpPr>
            <p:spPr>
              <a:xfrm>
                <a:off x="1355340" y="6518711"/>
                <a:ext cx="4688121" cy="97540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uk-UA" sz="6000"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</m:d>
                      <m:r>
                        <a:rPr lang="uk-UA" sz="6000" i="1">
                          <a:latin typeface="Cambria Math" panose="02040503050406030204" pitchFamily="18" charset="0"/>
                        </a:rPr>
                        <m:t>=1 моль</m:t>
                      </m:r>
                    </m:oMath>
                  </m:oMathPara>
                </a14:m>
                <a:endParaRPr lang="uk-UA" sz="6000" dirty="0"/>
              </a:p>
            </p:txBody>
          </p:sp>
        </mc:Choice>
        <mc:Fallback xmlns="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03A4E86F-EBE8-4F1B-AA1D-D73E7DD8B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340" y="6518711"/>
                <a:ext cx="4688121" cy="9754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Button Color - Down">
            <a:extLst>
              <a:ext uri="{FF2B5EF4-FFF2-40B4-BE49-F238E27FC236}">
                <a16:creationId xmlns:a16="http://schemas.microsoft.com/office/drawing/2014/main" id="{B0BB0223-91B4-4A12-AAF8-70F504D6ADB5}"/>
              </a:ext>
            </a:extLst>
          </p:cNvPr>
          <p:cNvSpPr/>
          <p:nvPr/>
        </p:nvSpPr>
        <p:spPr>
          <a:xfrm>
            <a:off x="7999408" y="3473071"/>
            <a:ext cx="5179084" cy="975401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Однакова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але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endParaRPr lang="uk-U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utton Color - Down">
            <a:extLst>
              <a:ext uri="{FF2B5EF4-FFF2-40B4-BE49-F238E27FC236}">
                <a16:creationId xmlns:a16="http://schemas.microsoft.com/office/drawing/2014/main" id="{F1A87409-583C-4441-B071-1F33D49A12EE}"/>
              </a:ext>
            </a:extLst>
          </p:cNvPr>
          <p:cNvSpPr/>
          <p:nvPr/>
        </p:nvSpPr>
        <p:spPr>
          <a:xfrm>
            <a:off x="7999408" y="7109346"/>
            <a:ext cx="5179084" cy="975401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Однакова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але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endParaRPr lang="uk-U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Характеристика частинок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utton Color - Down">
                <a:extLst>
                  <a:ext uri="{FF2B5EF4-FFF2-40B4-BE49-F238E27FC236}">
                    <a16:creationId xmlns:a16="http://schemas.microsoft.com/office/drawing/2014/main" id="{A4F7B1D8-D21E-42B2-B47B-F0A487DD3607}"/>
                  </a:ext>
                </a:extLst>
              </p:cNvPr>
              <p:cNvSpPr/>
              <p:nvPr/>
            </p:nvSpPr>
            <p:spPr>
              <a:xfrm>
                <a:off x="288258" y="1372315"/>
                <a:ext cx="13885342" cy="1470998"/>
              </a:xfrm>
              <a:prstGeom prst="rect">
                <a:avLst/>
              </a:prstGeom>
              <a:solidFill>
                <a:srgbClr val="DB4437"/>
              </a:solidFill>
              <a:ln w="38100">
                <a:solidFill>
                  <a:srgbClr val="DB443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Молярна маса </a:t>
                </a:r>
                <a14:m>
                  <m:oMath xmlns:m="http://schemas.openxmlformats.org/officeDocument/2006/math">
                    <m:r>
                      <a:rPr lang="uk-UA" sz="40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uk-UA" sz="4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речовини </a:t>
                </a:r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– це маса даної речовини, узятої в кількості 1 моль (</a:t>
                </a:r>
                <a14:m>
                  <m:oMath xmlns:m="http://schemas.openxmlformats.org/officeDocument/2006/math">
                    <m:r>
                      <a:rPr lang="uk-UA" sz="4000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uk-UA" sz="40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uk-UA" sz="4000" b="1" i="1">
                        <a:latin typeface="Cambria Math" panose="02040503050406030204" pitchFamily="18" charset="0"/>
                      </a:rPr>
                      <m:t>𝟎𝟐</m:t>
                    </m:r>
                    <m:r>
                      <a:rPr lang="uk-UA" sz="4000" b="1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uk-UA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40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uk-UA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молекул)</a:t>
                </a:r>
                <a:endParaRPr lang="uk-UA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Button Color - Down">
                <a:extLst>
                  <a:ext uri="{FF2B5EF4-FFF2-40B4-BE49-F238E27FC236}">
                    <a16:creationId xmlns:a16="http://schemas.microsoft.com/office/drawing/2014/main" id="{A4F7B1D8-D21E-42B2-B47B-F0A487DD36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58" y="1372315"/>
                <a:ext cx="13885342" cy="1470998"/>
              </a:xfrm>
              <a:prstGeom prst="rect">
                <a:avLst/>
              </a:prstGeom>
              <a:blipFill>
                <a:blip r:embed="rId4"/>
                <a:stretch>
                  <a:fillRect l="-701" t="-1215" r="-1839" b="-11336"/>
                </a:stretch>
              </a:blipFill>
              <a:ln w="38100">
                <a:solidFill>
                  <a:srgbClr val="DB4437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4C0BD1C2-1E36-4331-8CD7-335197E8125A}"/>
                  </a:ext>
                </a:extLst>
              </p:cNvPr>
              <p:cNvSpPr/>
              <p:nvPr/>
            </p:nvSpPr>
            <p:spPr>
              <a:xfrm>
                <a:off x="928917" y="3566968"/>
                <a:ext cx="4736291" cy="97540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60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uk-UA" sz="6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6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6000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uk-UA" sz="60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uk-UA" sz="6000" dirty="0"/>
              </a:p>
            </p:txBody>
          </p:sp>
        </mc:Choice>
        <mc:Fallback xmlns="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4C0BD1C2-1E36-4331-8CD7-335197E81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17" y="3566968"/>
                <a:ext cx="4736291" cy="975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utton Color - Down">
                <a:extLst>
                  <a:ext uri="{FF2B5EF4-FFF2-40B4-BE49-F238E27FC236}">
                    <a16:creationId xmlns:a16="http://schemas.microsoft.com/office/drawing/2014/main" id="{A6A05B85-1CC0-4375-AB88-E5DD9D6A19DA}"/>
                  </a:ext>
                </a:extLst>
              </p:cNvPr>
              <p:cNvSpPr/>
              <p:nvPr/>
            </p:nvSpPr>
            <p:spPr>
              <a:xfrm>
                <a:off x="928917" y="4989916"/>
                <a:ext cx="4736291" cy="171242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uk-UA" sz="6000" i="1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i="1">
                              <a:latin typeface="Cambria Math" panose="02040503050406030204" pitchFamily="18" charset="0"/>
                            </a:rPr>
                            <m:t>кг</m:t>
                          </m:r>
                        </m:num>
                        <m:den>
                          <m:r>
                            <a:rPr lang="ru-RU" sz="6000" i="1">
                              <a:latin typeface="Cambria Math" panose="02040503050406030204" pitchFamily="18" charset="0"/>
                            </a:rPr>
                            <m:t>моль</m:t>
                          </m:r>
                        </m:den>
                      </m:f>
                    </m:oMath>
                  </m:oMathPara>
                </a14:m>
                <a:endParaRPr lang="uk-UA" sz="6000" dirty="0"/>
              </a:p>
            </p:txBody>
          </p:sp>
        </mc:Choice>
        <mc:Fallback xmlns="">
          <p:sp>
            <p:nvSpPr>
              <p:cNvPr id="20" name="Button Color - Down">
                <a:extLst>
                  <a:ext uri="{FF2B5EF4-FFF2-40B4-BE49-F238E27FC236}">
                    <a16:creationId xmlns:a16="http://schemas.microsoft.com/office/drawing/2014/main" id="{A6A05B85-1CC0-4375-AB88-E5DD9D6A19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17" y="4989916"/>
                <a:ext cx="4736291" cy="17124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Button Color - Down">
                <a:extLst>
                  <a:ext uri="{FF2B5EF4-FFF2-40B4-BE49-F238E27FC236}">
                    <a16:creationId xmlns:a16="http://schemas.microsoft.com/office/drawing/2014/main" id="{0FEDF4BE-9AB4-439D-8D2C-8613FC01993F}"/>
                  </a:ext>
                </a:extLst>
              </p:cNvPr>
              <p:cNvSpPr/>
              <p:nvPr/>
            </p:nvSpPr>
            <p:spPr>
              <a:xfrm>
                <a:off x="6537085" y="3289895"/>
                <a:ext cx="7034368" cy="171242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60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uk-UA" sz="6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uk-UA" sz="6000" i="1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f>
                        <m:f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i="1">
                              <a:latin typeface="Cambria Math" panose="02040503050406030204" pitchFamily="18" charset="0"/>
                            </a:rPr>
                            <m:t>кг</m:t>
                          </m:r>
                        </m:num>
                        <m:den>
                          <m:r>
                            <a:rPr lang="ru-RU" sz="6000" i="1">
                              <a:latin typeface="Cambria Math" panose="02040503050406030204" pitchFamily="18" charset="0"/>
                            </a:rPr>
                            <m:t>моль</m:t>
                          </m:r>
                        </m:den>
                      </m:f>
                    </m:oMath>
                  </m:oMathPara>
                </a14:m>
                <a:endParaRPr lang="uk-UA" sz="6000" dirty="0"/>
              </a:p>
            </p:txBody>
          </p:sp>
        </mc:Choice>
        <mc:Fallback xmlns="">
          <p:sp>
            <p:nvSpPr>
              <p:cNvPr id="22" name="Button Color - Down">
                <a:extLst>
                  <a:ext uri="{FF2B5EF4-FFF2-40B4-BE49-F238E27FC236}">
                    <a16:creationId xmlns:a16="http://schemas.microsoft.com/office/drawing/2014/main" id="{0FEDF4BE-9AB4-439D-8D2C-8613FC019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085" y="3289895"/>
                <a:ext cx="7034368" cy="17124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Button Color - Down">
                <a:extLst>
                  <a:ext uri="{FF2B5EF4-FFF2-40B4-BE49-F238E27FC236}">
                    <a16:creationId xmlns:a16="http://schemas.microsoft.com/office/drawing/2014/main" id="{284E0085-4F50-4757-8678-97C1212B9D17}"/>
                  </a:ext>
                </a:extLst>
              </p:cNvPr>
              <p:cNvSpPr/>
              <p:nvPr/>
            </p:nvSpPr>
            <p:spPr>
              <a:xfrm>
                <a:off x="6537085" y="5320886"/>
                <a:ext cx="2712503" cy="171242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k-UA" sz="6000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uk-UA" sz="6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uk-UA" sz="6000" dirty="0"/>
              </a:p>
            </p:txBody>
          </p:sp>
        </mc:Choice>
        <mc:Fallback xmlns="">
          <p:sp>
            <p:nvSpPr>
              <p:cNvPr id="23" name="Button Color - Down">
                <a:extLst>
                  <a:ext uri="{FF2B5EF4-FFF2-40B4-BE49-F238E27FC236}">
                    <a16:creationId xmlns:a16="http://schemas.microsoft.com/office/drawing/2014/main" id="{284E0085-4F50-4757-8678-97C1212B9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085" y="5320886"/>
                <a:ext cx="2712503" cy="17124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Button Color - Down">
                <a:extLst>
                  <a:ext uri="{FF2B5EF4-FFF2-40B4-BE49-F238E27FC236}">
                    <a16:creationId xmlns:a16="http://schemas.microsoft.com/office/drawing/2014/main" id="{83B949FA-9A86-427E-8773-A86A6B869CCA}"/>
                  </a:ext>
                </a:extLst>
              </p:cNvPr>
              <p:cNvSpPr/>
              <p:nvPr/>
            </p:nvSpPr>
            <p:spPr>
              <a:xfrm>
                <a:off x="9816534" y="5320885"/>
                <a:ext cx="3754919" cy="171242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60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uk-UA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>
                        <m:sSubPr>
                          <m:ctrlPr>
                            <a:rPr lang="uk-UA" sz="6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6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uk-UA" sz="60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uk-UA" sz="6000" dirty="0"/>
              </a:p>
            </p:txBody>
          </p:sp>
        </mc:Choice>
        <mc:Fallback xmlns="">
          <p:sp>
            <p:nvSpPr>
              <p:cNvPr id="24" name="Button Color - Down">
                <a:extLst>
                  <a:ext uri="{FF2B5EF4-FFF2-40B4-BE49-F238E27FC236}">
                    <a16:creationId xmlns:a16="http://schemas.microsoft.com/office/drawing/2014/main" id="{83B949FA-9A86-427E-8773-A86A6B869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534" y="5320885"/>
                <a:ext cx="3754919" cy="17124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0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3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4805550A-F091-4A25-BF12-BE58D40877D3}"/>
              </a:ext>
            </a:extLst>
          </p:cNvPr>
          <p:cNvSpPr/>
          <p:nvPr/>
        </p:nvSpPr>
        <p:spPr>
          <a:xfrm>
            <a:off x="1778966" y="1607874"/>
            <a:ext cx="10842279" cy="7168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Визначте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відносну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молекулярну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масу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Button Color - Down">
                <a:extLst>
                  <a:ext uri="{FF2B5EF4-FFF2-40B4-BE49-F238E27FC236}">
                    <a16:creationId xmlns:a16="http://schemas.microsoft.com/office/drawing/2014/main" id="{EAA19D7B-895E-4465-8477-5982210390CD}"/>
                  </a:ext>
                </a:extLst>
              </p:cNvPr>
              <p:cNvSpPr/>
              <p:nvPr/>
            </p:nvSpPr>
            <p:spPr>
              <a:xfrm>
                <a:off x="3098028" y="2578477"/>
                <a:ext cx="8204156" cy="716898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а) вуглекислого газу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sz="4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uk-UA" sz="4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𝐂𝐎</m:t>
                            </m:r>
                          </m:e>
                          <m:sub>
                            <m:r>
                              <a:rPr lang="uk-UA" sz="4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uk-UA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Button Color - Down">
                <a:extLst>
                  <a:ext uri="{FF2B5EF4-FFF2-40B4-BE49-F238E27FC236}">
                    <a16:creationId xmlns:a16="http://schemas.microsoft.com/office/drawing/2014/main" id="{EAA19D7B-895E-4465-8477-598221039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28" y="2578477"/>
                <a:ext cx="8204156" cy="716898"/>
              </a:xfrm>
              <a:prstGeom prst="rect">
                <a:avLst/>
              </a:prstGeom>
              <a:blipFill>
                <a:blip r:embed="rId3"/>
                <a:stretch>
                  <a:fillRect t="-11290" b="-30645"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utton Color - Down">
                <a:extLst>
                  <a:ext uri="{FF2B5EF4-FFF2-40B4-BE49-F238E27FC236}">
                    <a16:creationId xmlns:a16="http://schemas.microsoft.com/office/drawing/2014/main" id="{269F12E3-FE41-4B36-8698-DD6D03CE9DFF}"/>
                  </a:ext>
                </a:extLst>
              </p:cNvPr>
              <p:cNvSpPr/>
              <p:nvPr/>
            </p:nvSpPr>
            <p:spPr>
              <a:xfrm>
                <a:off x="3098028" y="3549080"/>
                <a:ext cx="8204156" cy="716898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б) метану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sz="4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uk-UA" sz="4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𝐂</m:t>
                            </m:r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e>
                    </m:d>
                  </m:oMath>
                </a14:m>
                <a:endParaRPr lang="uk-UA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Button Color - Down">
                <a:extLst>
                  <a:ext uri="{FF2B5EF4-FFF2-40B4-BE49-F238E27FC236}">
                    <a16:creationId xmlns:a16="http://schemas.microsoft.com/office/drawing/2014/main" id="{269F12E3-FE41-4B36-8698-DD6D03CE9D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28" y="3549080"/>
                <a:ext cx="8204156" cy="716898"/>
              </a:xfrm>
              <a:prstGeom prst="rect">
                <a:avLst/>
              </a:prstGeom>
              <a:blipFill>
                <a:blip r:embed="rId4"/>
                <a:stretch>
                  <a:fillRect t="-11290" b="-30645"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Button Color - Down">
                <a:extLst>
                  <a:ext uri="{FF2B5EF4-FFF2-40B4-BE49-F238E27FC236}">
                    <a16:creationId xmlns:a16="http://schemas.microsoft.com/office/drawing/2014/main" id="{9657FC85-FA69-4F37-A340-AE18CCCC7A48}"/>
                  </a:ext>
                </a:extLst>
              </p:cNvPr>
              <p:cNvSpPr/>
              <p:nvPr/>
            </p:nvSpPr>
            <p:spPr>
              <a:xfrm>
                <a:off x="3098028" y="4519683"/>
                <a:ext cx="8204156" cy="716898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в) води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sz="4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uk-UA" sz="4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uk-UA" sz="4000" b="1" i="0"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d>
                  </m:oMath>
                </a14:m>
                <a:endParaRPr lang="uk-UA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Button Color - Down">
                <a:extLst>
                  <a:ext uri="{FF2B5EF4-FFF2-40B4-BE49-F238E27FC236}">
                    <a16:creationId xmlns:a16="http://schemas.microsoft.com/office/drawing/2014/main" id="{9657FC85-FA69-4F37-A340-AE18CCCC7A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28" y="4519683"/>
                <a:ext cx="8204156" cy="716898"/>
              </a:xfrm>
              <a:prstGeom prst="rect">
                <a:avLst/>
              </a:prstGeom>
              <a:blipFill>
                <a:blip r:embed="rId5"/>
                <a:stretch>
                  <a:fillRect t="-10484" b="-31452"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C9FEC33F-7988-4B4A-94D6-14AB5DD00F84}"/>
                  </a:ext>
                </a:extLst>
              </p:cNvPr>
              <p:cNvSpPr/>
              <p:nvPr/>
            </p:nvSpPr>
            <p:spPr>
              <a:xfrm>
                <a:off x="3098027" y="5490286"/>
                <a:ext cx="8204156" cy="716898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г) діоксиду кремнію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sz="4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uk-UA" sz="4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𝐒𝐢𝐎</m:t>
                            </m:r>
                          </m:e>
                          <m:sub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uk-UA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C9FEC33F-7988-4B4A-94D6-14AB5DD00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27" y="5490286"/>
                <a:ext cx="8204156" cy="716898"/>
              </a:xfrm>
              <a:prstGeom prst="rect">
                <a:avLst/>
              </a:prstGeom>
              <a:blipFill>
                <a:blip r:embed="rId6"/>
                <a:stretch>
                  <a:fillRect t="-11382" b="-31707"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D21BB398-39A5-4816-A0A4-2BDC6E3B4DB2}"/>
                  </a:ext>
                </a:extLst>
              </p:cNvPr>
              <p:cNvSpPr/>
              <p:nvPr/>
            </p:nvSpPr>
            <p:spPr>
              <a:xfrm>
                <a:off x="3098027" y="6460889"/>
                <a:ext cx="8204156" cy="716898"/>
              </a:xfrm>
              <a:prstGeom prst="rect">
                <a:avLst/>
              </a:prstGeom>
              <a:solidFill>
                <a:srgbClr val="548235"/>
              </a:solidFill>
              <a:ln w="38100">
                <a:solidFill>
                  <a:srgbClr val="54823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д) водню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sz="4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uk-UA" sz="4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uk-UA" sz="40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uk-UA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D21BB398-39A5-4816-A0A4-2BDC6E3B4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27" y="6460889"/>
                <a:ext cx="8204156" cy="716898"/>
              </a:xfrm>
              <a:prstGeom prst="rect">
                <a:avLst/>
              </a:prstGeom>
              <a:blipFill>
                <a:blip r:embed="rId7"/>
                <a:stretch>
                  <a:fillRect t="-11382" b="-31707"/>
                </a:stretch>
              </a:blipFill>
              <a:ln w="38100">
                <a:solidFill>
                  <a:srgbClr val="548235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46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4805550A-F091-4A25-BF12-BE58D40877D3}"/>
              </a:ext>
            </a:extLst>
          </p:cNvPr>
          <p:cNvSpPr/>
          <p:nvPr/>
        </p:nvSpPr>
        <p:spPr>
          <a:xfrm>
            <a:off x="294433" y="1633529"/>
            <a:ext cx="13811345" cy="7168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Порівняйте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число молекул в 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моль води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кисню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028" name="Picture 4" descr="Ð ÐµÐ·ÑÐ»ÑÑÐ°Ñ Ð¿Ð¾ÑÑÐºÑ Ð·Ð¾Ð±ÑÐ°Ð¶ÐµÐ½Ñ Ð·Ð° Ð·Ð°Ð¿Ð¸ÑÐ¾Ð¼ &quot;ÐºÐ¸ÑÐµÐ½Ñ&quot;">
            <a:extLst>
              <a:ext uri="{FF2B5EF4-FFF2-40B4-BE49-F238E27FC236}">
                <a16:creationId xmlns:a16="http://schemas.microsoft.com/office/drawing/2014/main" id="{C5ECB628-C7DA-4B39-B898-6C44E37B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03" y="2697806"/>
            <a:ext cx="6096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625AA2E9-C438-455D-A07D-3D6572F6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0" y="2697806"/>
            <a:ext cx="734906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utton Color - Down">
            <a:extLst>
              <a:ext uri="{FF2B5EF4-FFF2-40B4-BE49-F238E27FC236}">
                <a16:creationId xmlns:a16="http://schemas.microsoft.com/office/drawing/2014/main" id="{CC61324B-1D68-4A29-B81B-435FC07681A2}"/>
              </a:ext>
            </a:extLst>
          </p:cNvPr>
          <p:cNvSpPr/>
          <p:nvPr/>
        </p:nvSpPr>
        <p:spPr>
          <a:xfrm>
            <a:off x="5622159" y="5578953"/>
            <a:ext cx="8358001" cy="1860547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визначити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кількість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атомів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або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які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містяться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даному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тілі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US" sz="40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6ED9B1-4FC0-40B7-B8B0-59BF8ABAC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50"/>
          <a:stretch/>
        </p:blipFill>
        <p:spPr>
          <a:xfrm>
            <a:off x="416511" y="1117382"/>
            <a:ext cx="4809284" cy="5700264"/>
          </a:xfrm>
          <a:prstGeom prst="rect">
            <a:avLst/>
          </a:prstGeom>
        </p:spPr>
      </p:pic>
      <p:sp>
        <p:nvSpPr>
          <p:cNvPr id="18" name="Button Color - Down">
            <a:extLst>
              <a:ext uri="{FF2B5EF4-FFF2-40B4-BE49-F238E27FC236}">
                <a16:creationId xmlns:a16="http://schemas.microsoft.com/office/drawing/2014/main" id="{4795CF9A-6594-4F68-8B7D-E2B3E750758F}"/>
              </a:ext>
            </a:extLst>
          </p:cNvPr>
          <p:cNvSpPr/>
          <p:nvPr/>
        </p:nvSpPr>
        <p:spPr>
          <a:xfrm>
            <a:off x="416511" y="6435725"/>
            <a:ext cx="4809284" cy="1533699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Демокрит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Абдерський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приблизно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460-370 роки до н. е.)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Проблемні запитання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0" name="Button Color - Down">
            <a:extLst>
              <a:ext uri="{FF2B5EF4-FFF2-40B4-BE49-F238E27FC236}">
                <a16:creationId xmlns:a16="http://schemas.microsoft.com/office/drawing/2014/main" id="{C5AD0F9E-531E-4C57-B864-C81B297AD38B}"/>
              </a:ext>
            </a:extLst>
          </p:cNvPr>
          <p:cNvSpPr/>
          <p:nvPr/>
        </p:nvSpPr>
        <p:spPr>
          <a:xfrm>
            <a:off x="5622159" y="1476741"/>
            <a:ext cx="8358001" cy="1912689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Вважав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складаються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дрібних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неподільних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частинок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атомів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utton Color - Down">
            <a:extLst>
              <a:ext uri="{FF2B5EF4-FFF2-40B4-BE49-F238E27FC236}">
                <a16:creationId xmlns:a16="http://schemas.microsoft.com/office/drawing/2014/main" id="{A291AA7A-8FC5-449D-B9A4-5A21BAE0A519}"/>
              </a:ext>
            </a:extLst>
          </p:cNvPr>
          <p:cNvSpPr/>
          <p:nvPr/>
        </p:nvSpPr>
        <p:spPr>
          <a:xfrm>
            <a:off x="5622159" y="3827313"/>
            <a:ext cx="8358001" cy="1313757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визначити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розмір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і </a:t>
            </a:r>
            <a:r>
              <a:rPr lang="ru-RU" sz="40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масу</a:t>
            </a:r>
            <a:r>
              <a:rPr lang="ru-RU" sz="40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атома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або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молекули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US" sz="40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20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 ÐµÐ·ÑÐ»ÑÑÐ°Ñ Ð¿Ð¾ÑÑÐºÑ Ð·Ð¾Ð±ÑÐ°Ð¶ÐµÐ½Ñ Ð·Ð° Ð·Ð°Ð¿Ð¸ÑÐ¾Ð¼ &quot;Ð²Ð¾Ð´ÐµÐ½Ñ&quot;">
            <a:extLst>
              <a:ext uri="{FF2B5EF4-FFF2-40B4-BE49-F238E27FC236}">
                <a16:creationId xmlns:a16="http://schemas.microsoft.com/office/drawing/2014/main" id="{87D243BD-8D59-4CD6-90C0-0EF6E0EA8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82" y="988406"/>
            <a:ext cx="7111019" cy="71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4805550A-F091-4A25-BF12-BE58D40877D3}"/>
              </a:ext>
            </a:extLst>
          </p:cNvPr>
          <p:cNvSpPr/>
          <p:nvPr/>
        </p:nvSpPr>
        <p:spPr>
          <a:xfrm>
            <a:off x="884965" y="1958227"/>
            <a:ext cx="5941775" cy="44380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3. У посудині міститься </a:t>
            </a:r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1,505ꞏ10</a:t>
            </a:r>
            <a:r>
              <a:rPr lang="uk-UA" sz="40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молекул водню</a:t>
            </a:r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. Яка кількість речовини, виражена в молях, перебуває в цій посудині?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1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 ÐµÐ·ÑÐ»ÑÑÐ°Ñ Ð¿Ð¾ÑÑÐºÑ Ð·Ð¾Ð±ÑÐ°Ð¶ÐµÐ½Ñ Ð·Ð° Ð·Ð°Ð¿Ð¸ÑÐ¾Ð¼ &quot;Ð·Ð½Ð°Ðº Ð²Ð¾Ð¿ÑÐ¾ÑÐ°&quot;">
            <a:extLst>
              <a:ext uri="{FF2B5EF4-FFF2-40B4-BE49-F238E27FC236}">
                <a16:creationId xmlns:a16="http://schemas.microsoft.com/office/drawing/2014/main" id="{E657E05E-D819-47B5-8FF9-4ADAD675B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51" y="996470"/>
            <a:ext cx="7092044" cy="710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4805550A-F091-4A25-BF12-BE58D40877D3}"/>
              </a:ext>
            </a:extLst>
          </p:cNvPr>
          <p:cNvSpPr/>
          <p:nvPr/>
        </p:nvSpPr>
        <p:spPr>
          <a:xfrm>
            <a:off x="956775" y="2168062"/>
            <a:ext cx="5279433" cy="44521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5. Маса </a:t>
            </a:r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18,06·10</a:t>
            </a:r>
            <a:r>
              <a:rPr lang="uk-UA" sz="40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молекул деякої речовини дорівнює </a:t>
            </a:r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102,6 г. </a:t>
            </a:r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Визначте масу молекули й молярну масу цієї речовини.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41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FE9140-75B5-4072-B262-3775DF599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29"/>
          <a:stretch/>
        </p:blipFill>
        <p:spPr>
          <a:xfrm>
            <a:off x="1235" y="988406"/>
            <a:ext cx="14398978" cy="7111019"/>
          </a:xfrm>
          <a:prstGeom prst="rect">
            <a:avLst/>
          </a:prstGeom>
        </p:spPr>
      </p:pic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4805550A-F091-4A25-BF12-BE58D40877D3}"/>
              </a:ext>
            </a:extLst>
          </p:cNvPr>
          <p:cNvSpPr/>
          <p:nvPr/>
        </p:nvSpPr>
        <p:spPr>
          <a:xfrm>
            <a:off x="459705" y="2225951"/>
            <a:ext cx="3980985" cy="27696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Якою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є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моль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вуглекислого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газу?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0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 ÐµÐ·ÑÐ»ÑÑÐ°Ñ Ð¿Ð¾ÑÑÐºÑ Ð·Ð¾Ð±ÑÐ°Ð¶ÐµÐ½Ñ Ð·Ð° Ð·Ð°Ð¿Ð¸ÑÐ¾Ð¼ &quot;ÐºÐ¸ÑÐ»Ð¾ÑÐ¾Ð´&quot;">
            <a:extLst>
              <a:ext uri="{FF2B5EF4-FFF2-40B4-BE49-F238E27FC236}">
                <a16:creationId xmlns:a16="http://schemas.microsoft.com/office/drawing/2014/main" id="{77B4726D-86E9-45BB-9520-B72B9F33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40" y="988406"/>
            <a:ext cx="7111019" cy="71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4805550A-F091-4A25-BF12-BE58D40877D3}"/>
              </a:ext>
            </a:extLst>
          </p:cNvPr>
          <p:cNvSpPr/>
          <p:nvPr/>
        </p:nvSpPr>
        <p:spPr>
          <a:xfrm>
            <a:off x="1060029" y="1490507"/>
            <a:ext cx="5140712" cy="51184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7. Герметично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закриту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посудину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об’ємом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л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наповнено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г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кисню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Визначте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концентрацію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молекул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кисню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4000" b="1">
                <a:latin typeface="Arial" panose="020B0604020202020204" pitchFamily="34" charset="0"/>
                <a:cs typeface="Arial" panose="020B0604020202020204" pitchFamily="34" charset="0"/>
              </a:rPr>
              <a:t>посудині.</a:t>
            </a:r>
            <a:endParaRPr lang="uk-U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Розв'язування задач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4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293299" y="1552003"/>
            <a:ext cx="13785010" cy="12889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Назвіть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основні</a:t>
            </a:r>
            <a:r>
              <a:rPr lang="ru-RU" sz="44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положення</a:t>
            </a:r>
            <a:r>
              <a:rPr lang="ru-RU" sz="44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МКТ.</a:t>
            </a:r>
            <a:endParaRPr lang="en-US" sz="44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utton Color - Down"/>
          <p:cNvSpPr/>
          <p:nvPr/>
        </p:nvSpPr>
        <p:spPr>
          <a:xfrm>
            <a:off x="293299" y="5251499"/>
            <a:ext cx="13785010" cy="129592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3. Яку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будову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атом?</a:t>
            </a:r>
            <a:endParaRPr lang="uk-UA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utton Color - Down"/>
          <p:cNvSpPr/>
          <p:nvPr/>
        </p:nvSpPr>
        <p:spPr>
          <a:xfrm>
            <a:off x="293299" y="3375747"/>
            <a:ext cx="13785010" cy="1295923"/>
          </a:xfrm>
          <a:prstGeom prst="rect">
            <a:avLst/>
          </a:prstGeom>
          <a:solidFill>
            <a:srgbClr val="B45F06"/>
          </a:solidFill>
          <a:ln w="38100">
            <a:solidFill>
              <a:srgbClr val="B45F0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Із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яких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частинок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складається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молекула?</a:t>
            </a:r>
            <a:endParaRPr lang="en-US" sz="44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659EC80D-C465-4172-B304-6C677287D356}"/>
              </a:ext>
            </a:extLst>
          </p:cNvPr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8FE844C-2FD9-48AE-B87E-5CD2A06E6B06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6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DD2EDD-241B-4C1B-9F12-E57AB9E8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1662AEBA-5163-4613-9BCB-5439BF817893}"/>
              </a:ext>
            </a:extLst>
          </p:cNvPr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A5034EAA-0D77-4546-BAD8-2E8A0C965634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4AF1EB2-1192-4236-ABD7-EDA0C781C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98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293299" y="1552003"/>
            <a:ext cx="13785010" cy="12889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У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яких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одиницях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прийнято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вимірювати</a:t>
            </a:r>
            <a:r>
              <a:rPr lang="ru-RU" sz="4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масу</a:t>
            </a:r>
            <a:r>
              <a:rPr lang="ru-RU" sz="44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молекул? </a:t>
            </a:r>
            <a:r>
              <a:rPr lang="ru-RU" sz="4400" b="1" kern="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кількість</a:t>
            </a:r>
            <a:r>
              <a:rPr lang="ru-RU" sz="44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молекул?</a:t>
            </a:r>
            <a:endParaRPr lang="en-US" sz="44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utton Color - Down"/>
          <p:cNvSpPr/>
          <p:nvPr/>
        </p:nvSpPr>
        <p:spPr>
          <a:xfrm>
            <a:off x="293299" y="5251499"/>
            <a:ext cx="13785010" cy="129592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6. Дайте характеристику таких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фізичних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величин, як </a:t>
            </a:r>
            <a:r>
              <a:rPr lang="ru-RU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r>
              <a:rPr lang="ru-RU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молярна</a:t>
            </a:r>
            <a:r>
              <a:rPr lang="ru-RU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utton Color - Down"/>
          <p:cNvSpPr/>
          <p:nvPr/>
        </p:nvSpPr>
        <p:spPr>
          <a:xfrm>
            <a:off x="293299" y="3375747"/>
            <a:ext cx="13785010" cy="1295923"/>
          </a:xfrm>
          <a:prstGeom prst="rect">
            <a:avLst/>
          </a:prstGeom>
          <a:solidFill>
            <a:srgbClr val="B45F06"/>
          </a:solidFill>
          <a:ln w="38100">
            <a:solidFill>
              <a:srgbClr val="B45F0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5. Яким є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фізичний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зміст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сталої</a:t>
            </a:r>
            <a:r>
              <a:rPr lang="ru-RU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Авоґадро</a:t>
            </a:r>
            <a:r>
              <a:rPr lang="ru-RU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659EC80D-C465-4172-B304-6C677287D356}"/>
              </a:ext>
            </a:extLst>
          </p:cNvPr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8FE844C-2FD9-48AE-B87E-5CD2A06E6B06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6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DD2EDD-241B-4C1B-9F12-E57AB9E8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1662AEBA-5163-4613-9BCB-5439BF817893}"/>
              </a:ext>
            </a:extLst>
          </p:cNvPr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A5034EAA-0D77-4546-BAD8-2E8A0C965634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4AF1EB2-1192-4236-ABD7-EDA0C781C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9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8126" y="-551609"/>
            <a:ext cx="14685665" cy="48948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 dirty="0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rgbClr val="B45F06"/>
          </a:solidFill>
          <a:ln w="38100">
            <a:solidFill>
              <a:srgbClr val="B45F0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Домашнє завдання</a:t>
            </a:r>
            <a:endParaRPr lang="nl-NL" sz="4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rgbClr val="B45F06"/>
          </a:solidFill>
          <a:ln w="38100">
            <a:solidFill>
              <a:srgbClr val="B45F0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Опрацювати</a:t>
            </a:r>
            <a:r>
              <a:rPr lang="ru-RU" sz="4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§ 26,</a:t>
            </a:r>
          </a:p>
          <a:p>
            <a:pPr algn="ctr"/>
            <a:r>
              <a:rPr lang="ru-RU" sz="4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Вправа</a:t>
            </a:r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№ 26 (2, 3)</a:t>
            </a:r>
            <a:endParaRPr lang="uk-UA" sz="4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 ÐµÐ·ÑÐ»ÑÑÐ°Ñ Ð¿Ð¾ÑÑÐºÑ Ð·Ð¾Ð±ÑÐ°Ð¶ÐµÐ½Ñ Ð·Ð° Ð·Ð°Ð¿Ð¸ÑÐ¾Ð¼ &quot;molecular&quot;">
            <a:extLst>
              <a:ext uri="{FF2B5EF4-FFF2-40B4-BE49-F238E27FC236}">
                <a16:creationId xmlns:a16="http://schemas.microsoft.com/office/drawing/2014/main" id="{2733A318-FA32-430A-8BCF-9385C17E8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" y="898525"/>
            <a:ext cx="14400213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30AB0DFD-6BAD-4881-812C-5F90CC121FD5}"/>
              </a:ext>
            </a:extLst>
          </p:cNvPr>
          <p:cNvSpPr/>
          <p:nvPr/>
        </p:nvSpPr>
        <p:spPr>
          <a:xfrm>
            <a:off x="513765" y="6412208"/>
            <a:ext cx="13371445" cy="1577383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Молекулярна фізика </a:t>
            </a:r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це розділ фізики, який вивчає будову, фізичні властивості та агрегатні стани речовини на основі їх мікроскопічної (молекулярної) будови</a:t>
            </a:r>
            <a:endParaRPr lang="uk-UA" sz="36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Основні положення МКТ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2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 ÐµÐ·ÑÐ»ÑÑÐ°Ñ Ð¿Ð¾ÑÑÐºÑ Ð·Ð¾Ð±ÑÐ°Ð¶ÐµÐ½Ñ Ð·Ð° Ð·Ð°Ð¿Ð¸ÑÐ¾Ð¼ &quot;moleculas&quot;">
            <a:extLst>
              <a:ext uri="{FF2B5EF4-FFF2-40B4-BE49-F238E27FC236}">
                <a16:creationId xmlns:a16="http://schemas.microsoft.com/office/drawing/2014/main" id="{0495DA03-CA11-452B-9BC0-515B3FB2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4400213" cy="808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30AB0DFD-6BAD-4881-812C-5F90CC121FD5}"/>
              </a:ext>
            </a:extLst>
          </p:cNvPr>
          <p:cNvSpPr/>
          <p:nvPr/>
        </p:nvSpPr>
        <p:spPr>
          <a:xfrm>
            <a:off x="-1" y="6404280"/>
            <a:ext cx="14398977" cy="1695144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Молекулярно-кінетична теорія (МКТ) </a:t>
            </a:r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теорія, яка пояснює будову та властивості речовини на основі закономірностей руху і взаємодії частинок, з яких складаються тіла 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Основні положення МКТ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0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DADD08-E961-4426-B3FA-5D5932EB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151" y="1943147"/>
            <a:ext cx="3480578" cy="3545125"/>
          </a:xfrm>
          <a:prstGeom prst="rect">
            <a:avLst/>
          </a:prstGeom>
        </p:spPr>
      </p:pic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Основні положення МКТ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3B58E15E-B22D-4E20-963B-4FA9C0214855}"/>
              </a:ext>
            </a:extLst>
          </p:cNvPr>
          <p:cNvSpPr/>
          <p:nvPr/>
        </p:nvSpPr>
        <p:spPr>
          <a:xfrm>
            <a:off x="3933115" y="1259916"/>
            <a:ext cx="6533982" cy="597960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Основні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положення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МКТ</a:t>
            </a:r>
            <a:endParaRPr lang="en-US" sz="40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utton Color - Down">
            <a:extLst>
              <a:ext uri="{FF2B5EF4-FFF2-40B4-BE49-F238E27FC236}">
                <a16:creationId xmlns:a16="http://schemas.microsoft.com/office/drawing/2014/main" id="{51A11766-3AE6-4C69-AF99-090067862452}"/>
              </a:ext>
            </a:extLst>
          </p:cNvPr>
          <p:cNvSpPr/>
          <p:nvPr/>
        </p:nvSpPr>
        <p:spPr>
          <a:xfrm>
            <a:off x="920813" y="5558321"/>
            <a:ext cx="2754717" cy="597960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Речовина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ілка: униз 18">
            <a:extLst>
              <a:ext uri="{FF2B5EF4-FFF2-40B4-BE49-F238E27FC236}">
                <a16:creationId xmlns:a16="http://schemas.microsoft.com/office/drawing/2014/main" id="{AA739888-A4DE-4A31-9546-EE4EE9EAC0EA}"/>
              </a:ext>
            </a:extLst>
          </p:cNvPr>
          <p:cNvSpPr/>
          <p:nvPr/>
        </p:nvSpPr>
        <p:spPr>
          <a:xfrm rot="16200000">
            <a:off x="3682974" y="3555267"/>
            <a:ext cx="1533781" cy="542568"/>
          </a:xfrm>
          <a:prstGeom prst="downArrow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8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74605CD2-8B82-41A3-948C-23840975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9"/>
          <a:stretch/>
        </p:blipFill>
        <p:spPr bwMode="auto">
          <a:xfrm>
            <a:off x="920813" y="2202130"/>
            <a:ext cx="2768927" cy="335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 ÐµÐ·ÑÐ»ÑÑÐ°Ñ Ð¿Ð¾ÑÑÐºÑ Ð·Ð¾Ð±ÑÐ°Ð¶ÐµÐ½Ñ Ð·Ð° Ð·Ð°Ð¿Ð¸ÑÐ¾Ð¼ &quot;Ð¼Ð¾Ð»ÐµÐºÑÐ»Ð°&quot;">
            <a:extLst>
              <a:ext uri="{FF2B5EF4-FFF2-40B4-BE49-F238E27FC236}">
                <a16:creationId xmlns:a16="http://schemas.microsoft.com/office/drawing/2014/main" id="{301C31C5-EF4E-43ED-B56A-3AD667D7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55" y="2061086"/>
            <a:ext cx="5059242" cy="35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Button Color - Down">
            <a:extLst>
              <a:ext uri="{FF2B5EF4-FFF2-40B4-BE49-F238E27FC236}">
                <a16:creationId xmlns:a16="http://schemas.microsoft.com/office/drawing/2014/main" id="{D71C9536-3056-430B-AC17-9C3FDC7127E5}"/>
              </a:ext>
            </a:extLst>
          </p:cNvPr>
          <p:cNvSpPr/>
          <p:nvPr/>
        </p:nvSpPr>
        <p:spPr>
          <a:xfrm>
            <a:off x="5853570" y="5558318"/>
            <a:ext cx="2754717" cy="597960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Молекула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ілка: униз 23">
            <a:extLst>
              <a:ext uri="{FF2B5EF4-FFF2-40B4-BE49-F238E27FC236}">
                <a16:creationId xmlns:a16="http://schemas.microsoft.com/office/drawing/2014/main" id="{0C6A5A62-02AB-4F03-B505-5A1A2C7737DB}"/>
              </a:ext>
            </a:extLst>
          </p:cNvPr>
          <p:cNvSpPr/>
          <p:nvPr/>
        </p:nvSpPr>
        <p:spPr>
          <a:xfrm rot="16200000">
            <a:off x="9383015" y="3555267"/>
            <a:ext cx="1533781" cy="542568"/>
          </a:xfrm>
          <a:prstGeom prst="downArrow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Button Color - Down">
            <a:extLst>
              <a:ext uri="{FF2B5EF4-FFF2-40B4-BE49-F238E27FC236}">
                <a16:creationId xmlns:a16="http://schemas.microsoft.com/office/drawing/2014/main" id="{9AC6F7C2-FA28-412D-A624-DAFB13D2EC27}"/>
              </a:ext>
            </a:extLst>
          </p:cNvPr>
          <p:cNvSpPr/>
          <p:nvPr/>
        </p:nvSpPr>
        <p:spPr>
          <a:xfrm>
            <a:off x="10912812" y="5558318"/>
            <a:ext cx="2754717" cy="597960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Атом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utton Color - Down">
            <a:extLst>
              <a:ext uri="{FF2B5EF4-FFF2-40B4-BE49-F238E27FC236}">
                <a16:creationId xmlns:a16="http://schemas.microsoft.com/office/drawing/2014/main" id="{1B08C8F4-3D5B-4E75-8F3D-C9BB0FB0E9E3}"/>
              </a:ext>
            </a:extLst>
          </p:cNvPr>
          <p:cNvSpPr/>
          <p:nvPr/>
        </p:nvSpPr>
        <p:spPr>
          <a:xfrm>
            <a:off x="845795" y="6544236"/>
            <a:ext cx="12708621" cy="1283678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Усі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складаються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частинок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атомів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молекул,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йонів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мають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дискретну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будову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utton Color - Down">
            <a:extLst>
              <a:ext uri="{FF2B5EF4-FFF2-40B4-BE49-F238E27FC236}">
                <a16:creationId xmlns:a16="http://schemas.microsoft.com/office/drawing/2014/main" id="{C4441404-FC41-4C73-81AA-19A347EBB6C2}"/>
              </a:ext>
            </a:extLst>
          </p:cNvPr>
          <p:cNvSpPr/>
          <p:nvPr/>
        </p:nvSpPr>
        <p:spPr>
          <a:xfrm>
            <a:off x="3749751" y="6878239"/>
            <a:ext cx="7180849" cy="668006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частинками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є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проміжки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30" grpId="0" animBg="1"/>
      <p:bldP spid="30" grpId="1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Основні положення МКТ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3B58E15E-B22D-4E20-963B-4FA9C0214855}"/>
              </a:ext>
            </a:extLst>
          </p:cNvPr>
          <p:cNvSpPr/>
          <p:nvPr/>
        </p:nvSpPr>
        <p:spPr>
          <a:xfrm>
            <a:off x="3933115" y="1259916"/>
            <a:ext cx="6533982" cy="597960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Основні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положення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МКТ</a:t>
            </a:r>
            <a:endParaRPr lang="en-US" sz="40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292585D-2F31-463C-B4EE-0FCBAB59D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25" y="2738797"/>
            <a:ext cx="759515" cy="7465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944D21-95C2-47BC-96CA-CAD5DF6DD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30" y="4121924"/>
            <a:ext cx="759515" cy="74658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9BCBC4-FC82-4C26-B7D5-A8F968607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19" y="4350102"/>
            <a:ext cx="759515" cy="7465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85D3FB2-6DA4-41F4-936D-5B816DE0A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33" y="5442898"/>
            <a:ext cx="759515" cy="7465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5A7C47-5818-419D-BB2A-32F24DA4E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56" y="5226576"/>
            <a:ext cx="759515" cy="7465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79D9DA-D4F8-4C94-B01A-43A1745F3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8" y="3129603"/>
            <a:ext cx="759515" cy="74658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6240F91-0026-488F-AC0C-C6614A5DF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2" y="4051779"/>
            <a:ext cx="759515" cy="746587"/>
          </a:xfrm>
          <a:prstGeom prst="rect">
            <a:avLst/>
          </a:prstGeom>
        </p:spPr>
      </p:pic>
      <p:sp>
        <p:nvSpPr>
          <p:cNvPr id="37" name="Button Color - Down">
            <a:extLst>
              <a:ext uri="{FF2B5EF4-FFF2-40B4-BE49-F238E27FC236}">
                <a16:creationId xmlns:a16="http://schemas.microsoft.com/office/drawing/2014/main" id="{BD1DC9BD-B28E-411F-9D63-93403E21093C}"/>
              </a:ext>
            </a:extLst>
          </p:cNvPr>
          <p:cNvSpPr/>
          <p:nvPr/>
        </p:nvSpPr>
        <p:spPr>
          <a:xfrm>
            <a:off x="7446179" y="2460173"/>
            <a:ext cx="6533982" cy="2668984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Частинки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речовини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перебувають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невпинному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безладному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(хаотичному)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русі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utton Color - Down">
            <a:extLst>
              <a:ext uri="{FF2B5EF4-FFF2-40B4-BE49-F238E27FC236}">
                <a16:creationId xmlns:a16="http://schemas.microsoft.com/office/drawing/2014/main" id="{DD2B55C6-BEF1-43BC-8780-18DD4447E64A}"/>
              </a:ext>
            </a:extLst>
          </p:cNvPr>
          <p:cNvSpPr/>
          <p:nvPr/>
        </p:nvSpPr>
        <p:spPr>
          <a:xfrm>
            <a:off x="7446179" y="5477582"/>
            <a:ext cx="6533982" cy="1154361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Такий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рух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називають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тепловим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1E-6 -3.0733E-6 L -2.2831E-6 0.0002 C 0.01059 0.00216 0.01511 0.00373 0.02712 -3.0733E-6 C 0.0333 -0.00176 0.03936 -0.00646 0.04586 -0.00921 C 0.05435 -0.01274 0.07607 -0.01979 0.08544 -0.02215 C 0.08908 -0.02313 0.09305 -0.02352 0.0969 -0.02411 C 0.10242 -0.02587 0.10628 -0.02803 0.11256 -0.02411 C 0.1141 -0.02293 0.11454 -0.01921 0.11565 -0.01666 C 0.11631 -0.01489 0.11719 -0.01293 0.11774 -0.01117 C 0.11906 -0.00529 0.11994 0.00118 0.12083 0.00745 C 0.12116 0.01294 0.12138 0.01882 0.12193 0.02411 C 0.12204 0.02627 0.1227 0.02784 0.12292 0.0296 C 0.1238 0.04254 0.12391 0.05586 0.12502 0.0686 L 0.12601 0.0833 C 0.1227 0.10584 0.12535 0.09075 0.12193 0.10741 C 0.12138 0.10918 0.12116 0.11133 0.12083 0.1129 C 0.11961 0.11721 0.11752 0.12133 0.11565 0.12407 C 0.11377 0.12682 0.11046 0.12995 0.10837 0.13152 C 0.10506 0.13387 0.10264 0.13426 0.099 0.13524 C 0.09757 0.13701 0.09624 0.13956 0.09481 0.14073 C 0.09305 0.14269 0.09117 0.14289 0.08963 0.14446 C 0.08489 0.14975 0.08764 0.14975 0.08434 0.15563 C 0.08268 0.15837 0.08092 0.16053 0.07916 0.16288 C 0.07607 0.18954 0.08026 0.1568 0.07607 0.17954 C 0.0753 0.18268 0.0753 0.1862 0.07497 0.18895 C 0.07464 0.1911 0.07419 0.19267 0.07397 0.19444 C 0.07342 0.19698 0.07331 0.19934 0.07287 0.20188 C 0.07331 0.21482 0.07331 0.22815 0.07397 0.24069 C 0.07397 0.24285 0.07464 0.24442 0.07497 0.24638 C 0.0753 0.25069 0.0753 0.2552 0.07607 0.25931 C 0.07695 0.26676 0.07905 0.27166 0.08125 0.27774 C 0.08423 0.2991 0.08004 0.27284 0.08434 0.29067 C 0.08489 0.29322 0.08511 0.29577 0.08544 0.29812 C 0.08478 0.3138 0.08334 0.32752 0.08544 0.34261 C 0.0861 0.34908 0.09338 0.35555 0.09481 0.35751 C 0.09624 0.35986 0.09746 0.36261 0.099 0.36476 C 0.10087 0.3679 0.10308 0.36986 0.10517 0.37221 C 0.10661 0.37417 0.10782 0.37652 0.10936 0.3777 C 0.11024 0.37907 0.11146 0.37907 0.11256 0.37985 L 0.11565 0.37417 " pathEditMode="relative" rAng="0" ptsTypes="AAAAAAAAAAAAAAAAAAAAAAAAAAAAAAAAAAA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5" y="1766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34E-6 3.62995E-6 L 3.12534E-6 0.00019 C 0.00308 -0.00118 0.00639 -0.00157 0.00937 -0.00373 C 0.01323 -0.00706 0.01609 -0.01294 0.01973 -0.01666 C 0.02502 -0.02254 0.02535 -0.02215 0.0302 -0.0296 C 0.03164 -0.03215 0.03285 -0.03509 0.03439 -0.03705 C 0.03594 -0.0396 0.03781 -0.04077 0.03957 -0.04254 C 0.0463 -0.05194 0.03935 -0.0445 0.04475 -0.05371 C 0.05104 -0.06508 0.04531 -0.04528 0.05413 -0.0686 C 0.0592 -0.08213 0.05291 -0.06508 0.05831 -0.08154 C 0.05887 -0.0837 0.05975 -0.08526 0.06041 -0.08703 C 0.06074 -0.08899 0.06074 -0.09114 0.0614 -0.09252 C 0.06217 -0.09506 0.06372 -0.09624 0.0646 -0.0982 C 0.06548 -0.10055 0.06581 -0.1033 0.06669 -0.10565 C 0.06879 -0.1127 0.06912 -0.11055 0.07077 -0.11858 C 0.07121 -0.12094 0.07121 -0.12368 0.07187 -0.12584 C 0.07221 -0.12819 0.07331 -0.12956 0.07397 -0.13152 C 0.0743 -0.13328 0.07452 -0.13544 0.07496 -0.13701 C 0.07617 -0.14171 0.07849 -0.14759 0.08014 -0.1519 C 0.08246 -0.17249 0.08102 -0.16445 0.08312 -0.17601 C 0.08279 -0.18581 0.08301 -0.19601 0.08213 -0.20561 C 0.08147 -0.21423 0.07485 -0.2209 0.07287 -0.22599 C 0.07066 -0.23187 0.07066 -0.23246 0.06769 -0.23697 C 0.06625 -0.23913 0.06471 -0.2405 0.0635 -0.24265 C 0.06217 -0.24501 0.06162 -0.24775 0.06041 -0.24991 C 0.05898 -0.25245 0.05743 -0.25363 0.05622 -0.25559 C 0.05126 -0.26323 0.05523 -0.2599 0.04994 -0.26304 C 0.04531 -0.27127 0.04828 -0.26794 0.04057 -0.27225 L 0.03748 -0.27401 L 0.0302 -0.27029 C 0.02877 -0.2697 0.02723 -0.27009 0.02601 -0.26853 C 0.02469 -0.26735 0.02414 -0.26421 0.02293 -0.26304 C 0.01995 -0.26049 0.01609 -0.26088 0.01356 -0.25735 C 0.00066 -0.24265 0.01267 -0.25579 0.00308 -0.24638 C 0.00121 -0.24481 -0.00055 -0.24285 -0.0021 -0.24069 C -0.00331 -0.23991 -0.00419 -0.23795 -0.00518 -0.23697 C -0.00662 -0.23619 -0.00794 -0.23579 -0.00937 -0.23521 C -0.01048 -0.23403 -0.01147 -0.23266 -0.01246 -0.23148 C -0.01356 -0.23089 -0.01478 -0.2305 -0.01566 -0.22972 C -0.01786 -0.22815 -0.02117 -0.22501 -0.02293 -0.22227 C -0.02415 -0.2207 -0.02503 -0.21855 -0.02602 -0.21659 C -0.02712 -0.21541 -0.02834 -0.21443 -0.02922 -0.21306 C -0.03043 -0.21149 -0.03131 -0.20933 -0.0323 -0.20737 C -0.03947 -0.19777 -0.0366 -0.20287 -0.04278 -0.1964 C -0.04388 -0.19542 -0.04476 -0.19385 -0.04586 -0.19267 C -0.04741 -0.1913 -0.05193 -0.18954 -0.05314 -0.18895 C -0.05733 -0.18954 -0.06163 -0.18973 -0.0656 -0.19071 C -0.06681 -0.19111 -0.06769 -0.19228 -0.06879 -0.19267 C -0.07012 -0.19346 -0.07155 -0.19385 -0.07287 -0.19444 C -0.07398 -0.19561 -0.07497 -0.19757 -0.07607 -0.19816 C -0.07861 -0.20032 -0.08357 -0.20287 -0.08643 -0.20365 C -0.0882 -0.20463 -0.09007 -0.20502 -0.09172 -0.20561 C -0.09635 -0.20777 -0.09338 -0.20737 -0.0958 -0.20737 " pathEditMode="relative" rAng="0" ptsTypes="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" y="-1370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3 5.40964E-7 L -0.00023 0.0002 C -0.0161 -0.02528 -0.00541 -0.00862 -0.02922 -0.04253 C -0.03297 -0.04724 -0.03572 -0.0541 -0.0398 -0.05743 C -0.05479 -0.06919 -0.04598 -0.06213 -0.0656 -0.07958 C -0.07067 -0.08369 -0.07817 -0.09075 -0.08335 -0.09447 C -0.08577 -0.09565 -0.08842 -0.09663 -0.09073 -0.0982 C -0.09404 -0.09977 -0.09691 -0.10192 -0.09999 -0.10369 L -0.10308 -0.10525 C -0.1054 -0.09389 -0.10308 -0.10643 -0.10518 -0.09251 C -0.10661 -0.08369 -0.10716 -0.07468 -0.10936 -0.06664 C -0.11741 -0.03861 -0.1076 -0.0735 -0.11565 -0.04253 C -0.11664 -0.03861 -0.11785 -0.03508 -0.11873 -0.03156 C -0.12755 0.00255 -0.11686 -0.03587 -0.12502 -0.00921 C -0.12656 -0.00431 -0.12811 0.00314 -0.1302 0.00745 C -0.13549 0.01823 -0.13318 0.01196 -0.1388 0.02038 C -0.14023 0.02293 -0.14155 0.02528 -0.14288 0.02783 C -0.14398 0.03018 -0.14486 0.03332 -0.14607 0.03528 C -0.14674 0.03665 -0.14817 0.03646 -0.14905 0.03704 C -0.15732 0.04822 -0.14982 0.0392 -0.15644 0.04449 C -0.1593 0.04684 -0.16415 0.05253 -0.16779 0.0537 C -0.17 0.05468 -0.17231 0.05488 -0.17419 0.05547 L -0.18345 0.06115 C -0.18444 0.06174 -0.18554 0.06292 -0.18653 0.06292 L -0.19381 0.06488 C -0.19491 0.06605 -0.19579 0.06762 -0.19701 0.0686 C -0.19954 0.07076 -0.20307 0.07134 -0.20538 0.07213 C -0.20638 0.07291 -0.20748 0.0737 -0.20847 0.07409 C -0.21057 0.07507 -0.21255 0.07526 -0.21453 0.07585 C -0.21685 0.07722 -0.22082 0.07958 -0.22082 0.07977 C -0.22225 0.08154 -0.22379 0.0831 -0.22501 0.08526 C -0.22688 0.08898 -0.22843 0.0929 -0.23019 0.09624 C -0.23129 0.09839 -0.23228 0.09996 -0.23339 0.10192 C -0.23372 0.10564 -0.23383 0.10956 -0.23438 0.1129 C -0.23493 0.11701 -0.23592 0.12034 -0.23647 0.12407 C -0.23735 0.12838 -0.2378 0.13269 -0.23857 0.137 C -0.2389 0.14935 -0.23945 0.1617 -0.23956 0.17405 C -0.24044 0.20933 -0.23857 0.245 -0.24165 0.27969 C -0.24221 0.28518 -0.24706 0.28616 -0.25025 0.28695 C -0.25367 0.28832 -0.25698 0.28949 -0.2604 0.29067 C -0.26205 0.29145 -0.26315 0.29204 -0.26458 0.29263 C -0.2658 0.29322 -0.26668 0.2942 -0.26789 0.29439 C -0.26943 0.29537 -0.2712 0.29577 -0.27296 0.29635 C -0.27429 0.29733 -0.27572 0.2991 -0.27704 0.30008 C -0.27814 0.30067 -0.27936 0.30067 -0.28024 0.30184 C -0.28641 0.30929 -0.28002 0.30655 -0.28751 0.31301 C -0.28895 0.3138 -0.29027 0.3138 -0.2917 0.31478 C -0.29303 0.31674 -0.29457 0.3185 -0.29578 0.32046 C -0.29986 0.32654 -0.29876 0.32771 -0.30416 0.3334 C -0.3057 0.33516 -0.3078 0.33555 -0.30934 0.33673 C -0.31089 0.33849 -0.31221 0.34104 -0.31353 0.34261 C -0.31463 0.34418 -0.31585 0.34496 -0.31662 0.34633 C -0.32048 0.35221 -0.32114 0.35437 -0.324 0.36103 C -0.32467 0.36476 -0.3261 0.36848 -0.324 0.37221 C -0.32224 0.37554 -0.31982 0.37711 -0.31772 0.37946 C -0.31441 0.38377 -0.31331 0.38338 -0.31563 0.38338 " pathEditMode="relative" rAng="0" ptsTypes="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9" y="138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114E-6 2.46962E-6 L 2.39114E-6 0.00019 C 0.01389 -0.00059 0.02778 0.00059 0.04167 -0.00177 C 0.05446 -0.00431 0.09481 -0.02372 0.10517 -0.03156 C 0.12622 -0.04743 0.14408 -0.0788 0.16668 -0.08526 C 0.17396 -0.08762 0.17087 -0.08605 0.17605 -0.08879 C 0.18476 -0.0735 0.19987 -0.04528 0.20935 -0.03509 C 0.21287 -0.03156 0.21629 -0.02803 0.21982 -0.02411 C 0.22401 -0.01941 0.22765 -0.01333 0.23228 -0.00921 C 0.23459 -0.00745 0.24925 0.00215 0.2562 0.00372 C 0.26028 0.00431 0.26458 0.0049 0.26877 0.00549 C 0.27053 0.00431 0.2724 0.00411 0.27395 0.00176 C 0.27505 2.46962E-6 0.27516 -0.00333 0.27604 -0.00549 C 0.27825 -0.01333 0.28056 -0.02097 0.28332 -0.02783 C 0.28718 -0.03763 0.29203 -0.04665 0.29478 -0.05743 C 0.30537 -0.10212 0.30085 -0.08056 0.30834 -0.12231 C 0.30724 -0.14328 0.3068 -0.16445 0.30526 -0.18522 C 0.30393 -0.19914 0.30151 -0.19777 0.29688 -0.20561 C 0.28111 -0.23109 0.30195 -0.20208 0.28023 -0.22599 C 0.24617 -0.26323 0.27174 -0.23462 0.26039 -0.25186 C 0.25906 -0.25402 0.25763 -0.25578 0.2562 -0.25735 C 0.25521 -0.25892 0.25399 -0.2599 0.25311 -0.26108 C 0.2519 -0.26304 0.25102 -0.2648 0.25003 -0.26656 C 0.24969 -0.26852 0.24925 -0.27068 0.24892 -0.27225 C 0.24826 -0.2744 0.24738 -0.27597 0.24683 -0.27774 C 0.24562 -0.28087 0.24473 -0.2842 0.24374 -0.28695 C 0.24231 -0.29106 0.2411 -0.29479 0.23955 -0.29812 C 0.23525 -0.30772 0.22522 -0.31949 0.22081 -0.32223 C 0.21453 -0.32654 0.20846 -0.33301 0.20207 -0.33517 C 0.19049 -0.33948 0.19501 -0.33713 0.18851 -0.34065 C 0.18818 -0.34497 0.18642 -0.35006 0.18752 -0.35379 C 0.18906 -0.36025 0.19303 -0.36359 0.19579 -0.36849 C 0.19689 -0.37045 0.19744 -0.37339 0.19898 -0.37417 C 0.19998 -0.37476 0.20108 -0.37535 0.20207 -0.37593 C 0.20416 -0.3777 0.20604 -0.38025 0.20835 -0.38142 C 0.2099 -0.38279 0.21177 -0.38279 0.21354 -0.38338 C 0.21949 -0.38887 0.21563 -0.38613 0.22191 -0.38887 C 0.22434 -0.39005 0.22676 -0.39142 0.22919 -0.39259 C 0.23018 -0.39318 0.23128 -0.39357 0.23228 -0.39436 C 0.23283 -0.39534 0.23294 -0.39691 0.23338 -0.39808 " pathEditMode="relative" rAng="0" ptsTypes="AAAAAAAAAAAAAAAAAAAAAAAAAAAAAAAAAAAAAA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2" y="-196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906E-6 -4.66484E-6 L -3.35906E-6 0.0002 C 0.00419 -0.00254 0.00838 -0.00529 0.01246 -0.00744 C 0.01775 -0.01058 0.01698 -0.00901 0.02293 -0.01117 C 0.02393 -0.01176 0.02503 -0.01274 0.02602 -0.01293 C 0.02845 -0.01391 0.03087 -0.01411 0.0333 -0.01489 C 0.03506 -0.01607 0.03693 -0.01724 0.03859 -0.01842 C 0.0398 -0.01979 0.04057 -0.02136 0.04167 -0.02214 C 0.04686 -0.02724 0.04443 -0.01999 0.05105 -0.03155 C 0.05204 -0.03332 0.05314 -0.03547 0.05413 -0.03704 C 0.05623 -0.03978 0.06042 -0.04449 0.06042 -0.04429 C 0.06108 -0.04625 0.06251 -0.04782 0.06251 -0.04998 C 0.06251 -0.07448 0.06438 -0.0784 0.05733 -0.08898 C 0.05612 -0.09114 0.05468 -0.09329 0.05314 -0.09447 C 0.0516 -0.09623 0.04961 -0.09662 0.04796 -0.09819 C 0.04653 -0.09976 0.04531 -0.1025 0.04377 -0.10368 C 0.04145 -0.10584 0.03892 -0.10623 0.03649 -0.1074 C 0.02018 -0.11818 0.04829 -0.10309 0.02602 -0.11485 C 0.02117 -0.1176 0.01599 -0.11818 0.01147 -0.1223 C 0.01004 -0.12348 0.00882 -0.12524 0.00728 -0.12583 C 0.00574 -0.1272 0.00386 -0.1272 0.0021 -0.12779 C 0.001 -0.12838 -3.35906E-6 -0.12936 -0.00099 -0.12955 C -0.00363 -0.13092 -0.01212 -0.13308 -0.01455 -0.13328 C -0.02392 -0.13269 -0.03329 -0.13308 -0.04266 -0.13151 C -0.04553 -0.13112 -0.04806 -0.12838 -0.05104 -0.12779 L -0.06041 -0.12583 C -0.06735 -0.12681 -0.08731 -0.1272 -0.09899 -0.13151 C -0.11355 -0.137 -0.1012 -0.13249 -0.11564 -0.14268 C -0.11939 -0.14543 -0.12391 -0.147 -0.1281 -0.14817 C -0.13052 -0.14994 -0.13284 -0.15209 -0.13537 -0.15366 C -0.13659 -0.15464 -0.13824 -0.15425 -0.13956 -0.15562 C -0.15367 -0.17032 -0.14254 -0.16444 -0.15213 -0.16856 C -0.16889 -0.18678 -0.1561 -0.176 -0.16878 -0.18149 C -0.17087 -0.18267 -0.17297 -0.18404 -0.17495 -0.18522 L -0.17815 -0.18698 C -0.18719 -0.1858 -0.19623 -0.18541 -0.20516 -0.18326 C -0.20659 -0.18306 -0.2078 -0.1809 -0.20935 -0.17953 C -0.23955 -0.15954 -0.20957 -0.18208 -0.22809 -0.1666 C -0.2304 -0.16483 -0.23294 -0.16366 -0.23536 -0.16111 C -0.23922 -0.15738 -0.24275 -0.1519 -0.24683 -0.14817 C -0.24826 -0.147 -0.24969 -0.14621 -0.25102 -0.14445 C -0.25465 -0.13974 -0.25344 -0.13916 -0.2562 -0.13328 C -0.25708 -0.13151 -0.25829 -0.12955 -0.25939 -0.12779 C -0.25973 -0.12465 -0.25995 -0.12152 -0.26039 -0.11858 C -0.26061 -0.11662 -0.26182 -0.10838 -0.26248 -0.10564 C -0.26303 -0.10368 -0.26358 -0.10152 -0.26458 -0.09996 C -0.26524 -0.09917 -0.26645 -0.09839 -0.26766 -0.09819 C -0.27692 -0.09721 -0.2864 -0.09682 -0.29577 -0.09623 C -0.30173 -0.08584 -0.29688 -0.09604 -0.29996 -0.08526 C -0.30051 -0.0833 -0.3014 -0.08173 -0.30206 -0.07957 C -0.30481 -0.07134 -0.30448 -0.07291 -0.30603 -0.06664 " pathEditMode="relative" rAng="0" ptsTypes="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1" y="-934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122E-7 -4.39044E-7 L 8.3122E-7 0.0002 C 0.00672 0.00372 0.01389 0.00686 0.02061 0.01117 C 0.02271 0.01235 0.0248 0.01352 0.0269 0.0149 C 0.03175 0.01725 0.03693 0.01823 0.04145 0.02215 C 0.04354 0.02411 0.04586 0.02568 0.04773 0.02783 C 0.05038 0.03058 0.05247 0.0343 0.05501 0.03704 C 0.05821 0.03979 0.06151 0.04175 0.06438 0.04449 C 0.07794 0.05684 0.08334 0.06331 0.09569 0.07781 C 0.09789 0.08017 0.09977 0.08271 0.10186 0.08526 C 0.10396 0.08761 0.10572 0.09173 0.10815 0.09251 L 0.11333 0.09447 C 0.12358 0.1127 0.10748 0.08487 0.12171 0.10565 C 0.12413 0.10898 0.12567 0.11349 0.12799 0.11662 C 0.1356 0.12681 0.12865 0.1176 0.13736 0.12779 C 0.13956 0.13034 0.14144 0.13309 0.14353 0.13524 C 0.14838 0.13975 0.14894 0.13857 0.15401 0.14073 C 0.15522 0.14112 0.1561 0.14191 0.15709 0.14249 C 0.15886 0.14328 0.16073 0.14387 0.16227 0.14445 C 0.16393 0.14504 0.16514 0.14563 0.16646 0.14622 C 0.17098 0.14563 0.17605 0.14818 0.18002 0.14445 C 0.1819 0.14249 0.18124 0.13701 0.18102 0.13328 C 0.18091 0.12152 0.17991 0.10996 0.17903 0.0982 C 0.17859 0.09232 0.1776 0.08115 0.17583 0.07585 C 0.17462 0.07154 0.1722 0.0688 0.17065 0.06488 C 0.16911 0.06017 0.16823 0.05468 0.16646 0.04998 C 0.16227 0.03822 0.15731 0.03293 0.15081 0.02411 C 0.14916 0.02156 0.14761 0.01921 0.14563 0.01666 C 0.14442 0.0149 0.14309 0.01294 0.14144 0.01117 C 0.13923 0.00804 0.13648 0.00549 0.13416 0.00176 C 0.13284 -0.00059 0.13163 -0.00333 0.13008 -0.00549 C 0.12678 -0.01078 0.12325 -0.01568 0.11961 -0.02038 C 0.1184 -0.02254 0.11542 -0.02587 0.11542 -0.02568 C 0.11476 -0.02842 0.11421 -0.03116 0.11333 -0.03332 C 0.11245 -0.03606 0.11112 -0.03802 0.11024 -0.04077 C 0.10903 -0.04528 0.10793 -0.0541 0.10715 -0.05919 C 0.10748 -0.07468 0.10748 -0.09036 0.10815 -0.10564 C 0.1087 -0.1129 0.1109 -0.11799 0.11234 -0.12407 C 0.1141 -0.13093 0.1141 -0.13955 0.11752 -0.14445 C 0.11928 -0.147 0.12115 -0.14916 0.1227 -0.1519 C 0.1238 -0.15366 0.12391 -0.15621 0.12479 -0.15739 C 0.12689 -0.16052 0.13075 -0.16229 0.13317 -0.16288 C 0.1356 -0.16386 0.13824 -0.16425 0.14045 -0.16484 C 0.14199 -0.16542 0.1432 -0.1666 0.14464 -0.1666 C 0.15125 -0.16797 0.15775 -0.16797 0.16437 -0.16856 L 0.20505 -0.1666 C 0.20692 -0.1666 0.20847 -0.16542 0.21023 -0.16484 C 0.21265 -0.16425 0.21508 -0.16366 0.21751 -0.16288 C 0.2196 -0.1617 0.22169 -0.16052 0.22379 -0.15935 C 0.23228 -0.15504 0.22688 -0.16052 0.24044 -0.14994 C 0.24529 -0.14622 0.25014 -0.1419 0.25499 -0.13896 C 0.25818 -0.137 0.26149 -0.13583 0.26436 -0.13328 C 0.26733 -0.13152 0.26998 -0.12838 0.27274 -0.12583 C 0.27549 -0.12407 0.27825 -0.1223 0.28111 -0.12034 C 0.28321 -0.11917 0.28541 -0.11819 0.28729 -0.11662 C 0.2896 -0.11505 0.29148 -0.1129 0.29357 -0.11113 C 0.29567 -0.10996 0.29986 -0.10741 0.29986 -0.10721 C 0.30052 -0.10564 0.30118 -0.10368 0.30195 -0.10192 C 0.30294 -0.09996 0.30438 -0.09839 0.30504 -0.09624 C 0.3057 -0.09467 0.3057 -0.09251 0.30603 -0.09075 C 0.3057 -0.08644 0.30559 -0.08212 0.30504 -0.07781 C 0.30482 -0.07585 0.30471 -0.0737 0.30393 -0.07213 C 0.30327 -0.07076 0.30195 -0.06978 0.30085 -0.0686 C 0.29512 -0.05155 0.29953 -0.06135 0.28519 -0.04253 L 0.28111 -0.03704 C 0.27913 -0.0345 0.27693 -0.03234 0.27483 -0.0296 C 0.26028 -0.01078 0.27086 -0.02254 0.26028 -0.01117 C 0.2519 0.00862 0.2627 -0.01548 0.253 0.00176 C 0.25212 0.00333 0.25168 0.00549 0.25091 0.00745 C 0.25003 0.0098 0.24881 0.01235 0.24771 0.0149 C 0.24738 0.01725 0.24727 0.0198 0.24672 0.02215 C 0.2465 0.02411 0.24562 0.02568 0.24562 0.02783 C 0.24562 0.03763 0.24595 0.04743 0.24672 0.05743 C 0.24738 0.06566 0.25278 0.07585 0.25499 0.08154 C 0.25642 0.08448 0.25785 0.08761 0.25918 0.09075 C 0.26061 0.09389 0.26182 0.09722 0.26337 0.09996 C 0.26767 0.10741 0.26877 0.10957 0.27373 0.11662 C 0.27582 0.11917 0.27792 0.12152 0.28001 0.12407 C 0.2842 0.12838 0.28894 0.13152 0.29258 0.13701 C 0.29908 0.14622 0.29567 0.14347 0.30294 0.14622 C 0.30393 0.14563 0.30526 0.14543 0.30603 0.14445 C 0.30845 0.14171 0.30989 0.1374 0.31132 0.13328 C 0.31386 0.10702 0.31297 0.11937 0.31132 0.07213 C 0.31132 0.0686 0.30989 0.06292 0.30923 0.05919 C 0.3089 0.05684 0.30868 0.05429 0.30812 0.05194 C 0.30801 0.04998 0.30713 0.04626 0.30713 0.04645 " pathEditMode="relative" rAng="0" ptsTypes="AAAAAAAAAAAA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3" y="-11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55E-7 2.54802E-7 L 4.7955E-7 0.0002 C -0.00364 -0.00843 -0.01565 -0.03606 -0.02205 -0.04822 C -0.02392 -0.05214 -0.02624 -0.05547 -0.02811 -0.05919 C -0.03351 -0.06938 -0.03351 -0.07252 -0.03958 -0.08154 C -0.04718 -0.09251 -0.04531 -0.08604 -0.05435 -0.09624 C -0.06196 -0.10525 -0.06185 -0.11368 -0.07287 -0.11662 C -0.07496 -0.11721 -0.07728 -0.11799 -0.07915 -0.11858 C -0.08246 -0.11976 -0.08544 -0.12133 -0.08852 -0.12231 C -0.09128 -0.12309 -0.09404 -0.12348 -0.0969 -0.12407 C -0.10418 -0.12348 -0.11168 -0.12407 -0.11873 -0.12231 C -0.12016 -0.12231 -0.12083 -0.11976 -0.12182 -0.11858 C -0.12292 -0.11799 -0.12391 -0.11721 -0.12501 -0.11662 C -0.12601 -0.11486 -0.12711 -0.1129 -0.1281 -0.11113 C -0.1292 -0.10996 -0.13042 -0.10898 -0.1313 -0.10741 C -0.1335 -0.10408 -0.13494 -0.09879 -0.13747 -0.09624 C -0.14475 -0.09016 -0.14166 -0.09232 -0.14684 -0.08898 C -0.14927 -0.08957 -0.15191 -0.08957 -0.15412 -0.09075 C -0.15886 -0.09389 -0.15798 -0.09663 -0.1604 -0.10192 C -0.16217 -0.10525 -0.16393 -0.10839 -0.16558 -0.11113 C -0.16702 -0.11329 -0.16845 -0.11505 -0.16977 -0.11662 C -0.17087 -0.11819 -0.17209 -0.11917 -0.17286 -0.12035 C -0.17363 -0.12152 -0.17947 -0.13367 -0.18234 -0.13524 C -0.18432 -0.13642 -0.18642 -0.13642 -0.18851 -0.13701 C -0.19028 -0.13642 -0.19237 -0.13701 -0.1938 -0.13524 C -0.19491 -0.13426 -0.19513 -0.13152 -0.19579 -0.12956 C -0.20053 -0.11878 -0.20538 -0.10702 -0.21144 -0.0982 C -0.21321 -0.09565 -0.21497 -0.0933 -0.21662 -0.09075 C -0.22015 -0.08702 -0.22324 -0.08212 -0.2271 -0.07958 C -0.22963 -0.0784 -0.2347 -0.07507 -0.23746 -0.07409 C -0.24066 -0.0735 -0.24374 -0.07291 -0.24683 -0.07232 C -0.24882 -0.06978 -0.25587 -0.06017 -0.2573 -0.05919 L -0.26039 -0.05743 C -0.2637 -0.07291 -0.26458 -0.0735 -0.26458 -0.09075 C -0.26458 -0.10467 -0.26425 -0.11819 -0.26359 -0.13152 C -0.26359 -0.13426 -0.26304 -0.13681 -0.26249 -0.13897 C -0.26094 -0.14759 -0.26006 -0.14994 -0.2573 -0.15739 C -0.25609 -0.16151 -0.25411 -0.16445 -0.25311 -0.16856 C -0.25245 -0.1717 -0.25212 -0.17503 -0.25102 -0.17777 C -0.24826 -0.1864 -0.24639 -0.18738 -0.24275 -0.19443 C -0.24165 -0.19698 -0.24099 -0.19973 -0.23956 -0.20188 C -0.23956 -0.20208 -0.23074 -0.21541 -0.22919 -0.21658 C -0.22798 -0.21795 -0.22644 -0.21795 -0.225 -0.21854 C -0.22225 -0.22168 -0.21982 -0.2256 -0.21662 -0.22775 C -0.21497 -0.22893 -0.21321 -0.22991 -0.21144 -0.23148 C -0.21012 -0.23305 -0.2088 -0.23579 -0.20725 -0.23697 C -0.19204 -0.25225 -0.21376 -0.22717 -0.19579 -0.24637 C -0.19171 -0.25127 -0.18763 -0.25657 -0.18333 -0.26107 C -0.17969 -0.26539 -0.17539 -0.26911 -0.17187 -0.27401 C -0.16007 -0.29165 -0.17209 -0.27597 -0.16349 -0.29067 C -0.15401 -0.30811 -0.16514 -0.28361 -0.15522 -0.3038 C -0.1528 -0.30929 -0.1507 -0.31948 -0.14894 -0.32399 C -0.14794 -0.32713 -0.14673 -0.33026 -0.14585 -0.3334 C -0.14497 -0.33712 -0.14519 -0.34143 -0.14376 -0.34438 C -0.1378 -0.36084 -0.14144 -0.35241 -0.13229 -0.36848 C -0.1313 -0.37044 -0.13053 -0.37319 -0.1292 -0.37417 C -0.12777 -0.37534 -0.12623 -0.37632 -0.12501 -0.3777 C -0.113 -0.39592 -0.12138 -0.39004 -0.11355 -0.39436 C -0.10517 -0.40964 -0.11619 -0.392 -0.10627 -0.4018 C -0.10506 -0.40337 -0.10429 -0.40592 -0.10308 -0.40749 C -0.10054 -0.41141 -0.10021 -0.41121 -0.0969 -0.41298 C -0.09547 -0.41474 -0.09426 -0.4169 -0.09271 -0.41846 C -0.08665 -0.42493 -0.08632 -0.42493 -0.08125 -0.42787 C -0.08059 -0.43022 -0.07982 -0.43277 -0.07915 -0.43512 C -0.07728 -0.44512 -0.07816 -0.45433 -0.07915 -0.46492 C -0.07982 -0.47001 -0.0807 -0.47138 -0.08224 -0.47413 " pathEditMode="relative" rAng="0" ptsTypes="AA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2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Основні положення МКТ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3B58E15E-B22D-4E20-963B-4FA9C0214855}"/>
              </a:ext>
            </a:extLst>
          </p:cNvPr>
          <p:cNvSpPr/>
          <p:nvPr/>
        </p:nvSpPr>
        <p:spPr>
          <a:xfrm>
            <a:off x="3933115" y="1259916"/>
            <a:ext cx="6533982" cy="597960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Основні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положення</a:t>
            </a: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МКТ</a:t>
            </a:r>
            <a:endParaRPr lang="en-US" sz="40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941B80A-2669-4A10-B778-7B95AED3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75" y="2931485"/>
            <a:ext cx="1153073" cy="11334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424A2-5553-4C80-B47D-7FEE5B1027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78" y="4944202"/>
            <a:ext cx="1153073" cy="11334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1C9E5A-67D2-47C0-8433-48E80FA52D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78" y="2943917"/>
            <a:ext cx="1153073" cy="113344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36EABA-4E58-479C-A834-9CFA7240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0" y="4917365"/>
            <a:ext cx="1153073" cy="1133446"/>
          </a:xfrm>
          <a:prstGeom prst="rect">
            <a:avLst/>
          </a:prstGeom>
        </p:spPr>
      </p:pic>
      <p:sp>
        <p:nvSpPr>
          <p:cNvPr id="30" name="Стрелка вправо 6">
            <a:extLst>
              <a:ext uri="{FF2B5EF4-FFF2-40B4-BE49-F238E27FC236}">
                <a16:creationId xmlns:a16="http://schemas.microsoft.com/office/drawing/2014/main" id="{CFD1F6FE-6C6A-4A26-BDC5-FC9A99818DC4}"/>
              </a:ext>
            </a:extLst>
          </p:cNvPr>
          <p:cNvSpPr/>
          <p:nvPr/>
        </p:nvSpPr>
        <p:spPr>
          <a:xfrm>
            <a:off x="2347787" y="3244410"/>
            <a:ext cx="657955" cy="43622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Стрелка вправо 17">
            <a:extLst>
              <a:ext uri="{FF2B5EF4-FFF2-40B4-BE49-F238E27FC236}">
                <a16:creationId xmlns:a16="http://schemas.microsoft.com/office/drawing/2014/main" id="{0D006E0A-19D2-4ACB-AF5C-EB2CE0FFC2C0}"/>
              </a:ext>
            </a:extLst>
          </p:cNvPr>
          <p:cNvSpPr/>
          <p:nvPr/>
        </p:nvSpPr>
        <p:spPr>
          <a:xfrm flipH="1">
            <a:off x="3239339" y="3244410"/>
            <a:ext cx="657955" cy="43622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Стрелка вправо 18">
            <a:extLst>
              <a:ext uri="{FF2B5EF4-FFF2-40B4-BE49-F238E27FC236}">
                <a16:creationId xmlns:a16="http://schemas.microsoft.com/office/drawing/2014/main" id="{0BA03CB1-43D7-44F0-824B-82CF79504BB4}"/>
              </a:ext>
            </a:extLst>
          </p:cNvPr>
          <p:cNvSpPr/>
          <p:nvPr/>
        </p:nvSpPr>
        <p:spPr>
          <a:xfrm flipH="1">
            <a:off x="2347786" y="5260535"/>
            <a:ext cx="657955" cy="4386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Стрелка вправо 19">
            <a:extLst>
              <a:ext uri="{FF2B5EF4-FFF2-40B4-BE49-F238E27FC236}">
                <a16:creationId xmlns:a16="http://schemas.microsoft.com/office/drawing/2014/main" id="{8AFF1B40-B1F5-498B-89BE-5DC5B2554DEB}"/>
              </a:ext>
            </a:extLst>
          </p:cNvPr>
          <p:cNvSpPr/>
          <p:nvPr/>
        </p:nvSpPr>
        <p:spPr>
          <a:xfrm>
            <a:off x="3239340" y="5260535"/>
            <a:ext cx="657955" cy="4386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Button Color - Down">
            <a:extLst>
              <a:ext uri="{FF2B5EF4-FFF2-40B4-BE49-F238E27FC236}">
                <a16:creationId xmlns:a16="http://schemas.microsoft.com/office/drawing/2014/main" id="{AA30FEDF-2EB3-4181-902A-31D70AD5D5D7}"/>
              </a:ext>
            </a:extLst>
          </p:cNvPr>
          <p:cNvSpPr/>
          <p:nvPr/>
        </p:nvSpPr>
        <p:spPr>
          <a:xfrm>
            <a:off x="6841751" y="3096931"/>
            <a:ext cx="6533982" cy="2668984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Частинки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взаємодіють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одна з одною (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притягуються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відштовхуються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utton Color - Down">
            <a:extLst>
              <a:ext uri="{FF2B5EF4-FFF2-40B4-BE49-F238E27FC236}">
                <a16:creationId xmlns:a16="http://schemas.microsoft.com/office/drawing/2014/main" id="{E0AC7A9B-4871-4917-9DE3-FBAF13820D0A}"/>
              </a:ext>
            </a:extLst>
          </p:cNvPr>
          <p:cNvSpPr/>
          <p:nvPr/>
        </p:nvSpPr>
        <p:spPr>
          <a:xfrm>
            <a:off x="2260598" y="6827906"/>
            <a:ext cx="9940661" cy="1136193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Атом 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найменша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частинка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яка є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носієм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властивостей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хімічного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елемент</a:t>
            </a:r>
            <a:endParaRPr lang="uk-UA" sz="36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Атоми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4FD035-F3AF-4073-92EA-2FF10CA72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40" y="3308361"/>
            <a:ext cx="1794068" cy="14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34C0C3A-D255-4299-B621-A8FA385CB3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87" y="1136194"/>
            <a:ext cx="1794068" cy="14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299EB21-C67D-43CD-8A21-C9B0F8A68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24" y="1877544"/>
            <a:ext cx="1794068" cy="14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67177B6-63FE-45D8-9E59-889E0775F7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31" y="5252690"/>
            <a:ext cx="1794068" cy="14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2671A2-CB73-4DBC-8398-E136531EC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311580"/>
            <a:ext cx="1794068" cy="14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BCCE270A-D6B2-40D7-A119-825554047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9"/>
          <a:stretch/>
        </p:blipFill>
        <p:spPr bwMode="auto">
          <a:xfrm>
            <a:off x="8858058" y="2230060"/>
            <a:ext cx="2768927" cy="335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Button Color - Down">
            <a:extLst>
              <a:ext uri="{FF2B5EF4-FFF2-40B4-BE49-F238E27FC236}">
                <a16:creationId xmlns:a16="http://schemas.microsoft.com/office/drawing/2014/main" id="{F096F974-B2E7-4691-B289-278EECCB813F}"/>
              </a:ext>
            </a:extLst>
          </p:cNvPr>
          <p:cNvSpPr/>
          <p:nvPr/>
        </p:nvSpPr>
        <p:spPr>
          <a:xfrm>
            <a:off x="8749818" y="5714369"/>
            <a:ext cx="2754717" cy="597960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Речовина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018E-6 1.45041E-7 L 0.58042 0.318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16" y="1591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832E-6 0 L 0.52861 0.032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25" y="16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615E-6 -2.58722E-6 L 0.39015 0.183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2" y="915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93E-7 -1.92082E-6 L 0.55606 -0.1979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03" y="-989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954E-6 -2.99098E-6 L 0.38518 -0.099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9" y="-49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9A9F31-6803-4031-9D79-929A347FB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653" y="4907879"/>
            <a:ext cx="2560028" cy="192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Button Color - Down">
            <a:extLst>
              <a:ext uri="{FF2B5EF4-FFF2-40B4-BE49-F238E27FC236}">
                <a16:creationId xmlns:a16="http://schemas.microsoft.com/office/drawing/2014/main" id="{1596B27A-8019-4582-A6F9-A5C6347B0273}"/>
              </a:ext>
            </a:extLst>
          </p:cNvPr>
          <p:cNvSpPr/>
          <p:nvPr/>
        </p:nvSpPr>
        <p:spPr>
          <a:xfrm>
            <a:off x="423129" y="6827903"/>
            <a:ext cx="13462204" cy="1136193"/>
          </a:xfrm>
          <a:prstGeom prst="rect">
            <a:avLst/>
          </a:prstGeom>
          <a:solidFill>
            <a:srgbClr val="DB4437"/>
          </a:solidFill>
          <a:ln w="38100">
            <a:solidFill>
              <a:srgbClr val="DB44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Молекула 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найменша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частинка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речовини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яка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має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хімічні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властивості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цієї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речовини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та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складається</a:t>
            </a:r>
            <a:r>
              <a:rPr lang="ru-RU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з </a:t>
            </a:r>
            <a:r>
              <a:rPr lang="ru-RU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атомів</a:t>
            </a:r>
            <a:endParaRPr lang="uk-UA" sz="36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6156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Молекули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4FD035-F3AF-4073-92EA-2FF10CA72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40" y="3308361"/>
            <a:ext cx="1794068" cy="14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34C0C3A-D255-4299-B621-A8FA385CB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87" y="1136194"/>
            <a:ext cx="1794068" cy="14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299EB21-C67D-43CD-8A21-C9B0F8A68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24" y="1877544"/>
            <a:ext cx="1794068" cy="14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67177B6-63FE-45D8-9E59-889E0775F7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31" y="5252690"/>
            <a:ext cx="1794068" cy="14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2671A2-CB73-4DBC-8398-E136531EC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311580"/>
            <a:ext cx="1794068" cy="14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5D2EF06-6F8F-4260-A909-6F30AEEF9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0052">
            <a:off x="6397632" y="1508208"/>
            <a:ext cx="3414862" cy="19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BCCE270A-D6B2-40D7-A119-825554047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9"/>
          <a:stretch/>
        </p:blipFill>
        <p:spPr bwMode="auto">
          <a:xfrm>
            <a:off x="11370354" y="2305786"/>
            <a:ext cx="2768927" cy="335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Button Color - Down">
            <a:extLst>
              <a:ext uri="{FF2B5EF4-FFF2-40B4-BE49-F238E27FC236}">
                <a16:creationId xmlns:a16="http://schemas.microsoft.com/office/drawing/2014/main" id="{F096F974-B2E7-4691-B289-278EECCB813F}"/>
              </a:ext>
            </a:extLst>
          </p:cNvPr>
          <p:cNvSpPr/>
          <p:nvPr/>
        </p:nvSpPr>
        <p:spPr>
          <a:xfrm>
            <a:off x="11370354" y="5714367"/>
            <a:ext cx="2754717" cy="597960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Речовина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utton Color - Down">
            <a:extLst>
              <a:ext uri="{FF2B5EF4-FFF2-40B4-BE49-F238E27FC236}">
                <a16:creationId xmlns:a16="http://schemas.microsoft.com/office/drawing/2014/main" id="{BD488C61-2A38-4F5B-B00F-4F5BEFCF39E8}"/>
              </a:ext>
            </a:extLst>
          </p:cNvPr>
          <p:cNvSpPr/>
          <p:nvPr/>
        </p:nvSpPr>
        <p:spPr>
          <a:xfrm>
            <a:off x="3284482" y="6093290"/>
            <a:ext cx="1956179" cy="597960"/>
          </a:xfrm>
          <a:prstGeom prst="rect">
            <a:avLst/>
          </a:prstGeom>
          <a:solidFill>
            <a:srgbClr val="548235"/>
          </a:solidFill>
          <a:ln w="38100">
            <a:solidFill>
              <a:srgbClr val="54823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Атоми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5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018E-6 1.45041E-7 L 0.43391 0.059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296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832E-6 0 L 0.38519 -0.208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6" y="-1007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615E-6 -2.58722E-6 L 0.25521 -0.031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7" y="-188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93E-7 -1.92082E-6 L 0.45926 -0.0192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8" y="-123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954E-6 -2.99098E-6 L 0.28762 0.097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9" y="4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366E-6 -2.43826E-6 L 0.29148 0.1977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4" y="987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056E-6 4.12779E-6 L 0.29136 -0.1724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3" y="-8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11812</TotalTime>
  <Words>706</Words>
  <Application>Microsoft Office PowerPoint</Application>
  <PresentationFormat>Произвольный</PresentationFormat>
  <Paragraphs>117</Paragraphs>
  <Slides>26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Office Theme</vt:lpstr>
      <vt:lpstr>1_Office Theme</vt:lpstr>
      <vt:lpstr>Основні положення молекулярно-кінетичної теорії</vt:lpstr>
      <vt:lpstr>Проблемні запитання</vt:lpstr>
      <vt:lpstr>Основні положення МКТ</vt:lpstr>
      <vt:lpstr>Основні положення МКТ</vt:lpstr>
      <vt:lpstr>Основні положення МКТ</vt:lpstr>
      <vt:lpstr>Основні положення МКТ</vt:lpstr>
      <vt:lpstr>Основні положення МКТ</vt:lpstr>
      <vt:lpstr>Атоми</vt:lpstr>
      <vt:lpstr>Молекули</vt:lpstr>
      <vt:lpstr>Йони</vt:lpstr>
      <vt:lpstr>Маса атомів</vt:lpstr>
      <vt:lpstr>Маса атомів</vt:lpstr>
      <vt:lpstr>Відносна молекулярна (відносна атомна) маса </vt:lpstr>
      <vt:lpstr>Характеристика частинок</vt:lpstr>
      <vt:lpstr>Характеристика частинок</vt:lpstr>
      <vt:lpstr>Характеристика частинок</vt:lpstr>
      <vt:lpstr>Характеристика частинок</vt:lpstr>
      <vt:lpstr>Розв'язування задач</vt:lpstr>
      <vt:lpstr>Розв'язування задач</vt:lpstr>
      <vt:lpstr>Розв'язування задач</vt:lpstr>
      <vt:lpstr>Розв'язування задач</vt:lpstr>
      <vt:lpstr>Розв'язування задач</vt:lpstr>
      <vt:lpstr>Розв'язування задач</vt:lpstr>
      <vt:lpstr>Запитання для фронтального опитування</vt:lpstr>
      <vt:lpstr>Запитання для фронтального опитування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Ольга Маценко</cp:lastModifiedBy>
  <cp:revision>893</cp:revision>
  <dcterms:created xsi:type="dcterms:W3CDTF">2015-01-15T13:10:55Z</dcterms:created>
  <dcterms:modified xsi:type="dcterms:W3CDTF">2020-01-16T18:08:32Z</dcterms:modified>
</cp:coreProperties>
</file>